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936163" cy="6745288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08" y="-102"/>
      </p:cViewPr>
      <p:guideLst>
        <p:guide orient="horz" pos="2124"/>
        <p:guide pos="31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74967" cy="51455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2475" y="1620520"/>
            <a:ext cx="634019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6000" dirty="0" smtClean="0">
              <a:solidFill>
                <a:srgbClr val="FF0000"/>
              </a:solidFill>
            </a:endParaRPr>
          </a:p>
          <a:p>
            <a:r>
              <a:rPr lang="zh-CN" altLang="en-US" sz="6000" dirty="0" smtClean="0">
                <a:solidFill>
                  <a:srgbClr val="FF0000"/>
                </a:solidFill>
              </a:rPr>
              <a:t>防</a:t>
            </a:r>
            <a:r>
              <a:rPr lang="zh-CN" altLang="en-US" sz="6000" dirty="0">
                <a:solidFill>
                  <a:srgbClr val="FF0000"/>
                </a:solidFill>
              </a:rPr>
              <a:t>艾禁毒知识讲座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1136" y="582168"/>
            <a:ext cx="2633472" cy="6461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" y="2721864"/>
            <a:ext cx="8293608" cy="22189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4568" y="408432"/>
            <a:ext cx="4575048" cy="4328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CN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3、</a:t>
            </a:r>
            <a:r>
              <a:rPr lang="zh-TW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疾病进展史（第三步）</a:t>
            </a:r>
          </a:p>
        </p:txBody>
      </p:sp>
      <p:sp>
        <p:nvSpPr>
          <p:cNvPr id="5" name="矩形 4"/>
          <p:cNvSpPr/>
          <p:nvPr/>
        </p:nvSpPr>
        <p:spPr>
          <a:xfrm>
            <a:off x="469392" y="1380744"/>
            <a:ext cx="3779520" cy="801624"/>
          </a:xfrm>
          <a:prstGeom prst="rect">
            <a:avLst/>
          </a:prstGeom>
          <a:solidFill>
            <a:srgbClr val="0564C2"/>
          </a:solidFill>
        </p:spPr>
        <p:txBody>
          <a:bodyPr lIns="0" tIns="0" rIns="0" bIns="0">
            <a:noAutofit/>
          </a:bodyPr>
          <a:lstStyle/>
          <a:p>
            <a:pPr indent="330200">
              <a:spcAft>
                <a:spcPts val="910"/>
              </a:spcAft>
            </a:pPr>
            <a:r>
              <a:rPr lang="zh-TW" sz="2200" b="1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第三步：艾滋病期（晚期）</a:t>
            </a:r>
          </a:p>
          <a:p>
            <a:pPr indent="0"/>
            <a:r>
              <a:rPr lang="zh-TW" sz="180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各种</a:t>
            </a:r>
            <a:r>
              <a:rPr lang="zh-TW" sz="180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机会性感染，肿瘤等（约</a:t>
            </a:r>
            <a:r>
              <a:rPr lang="en-US" sz="1800" b="1">
                <a:solidFill>
                  <a:srgbClr val="FF0000"/>
                </a:solidFill>
                <a:latin typeface="Arial" panose="020B0604020202020204"/>
              </a:rPr>
              <a:t>1.5</a:t>
            </a:r>
            <a:r>
              <a:rPr lang="zh-TW" sz="1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TW" sz="1800">
                <a:solidFill>
                  <a:srgbClr val="92D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4507992" y="1252728"/>
            <a:ext cx="4166616" cy="1027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54305" indent="-190500">
              <a:lnSpc>
                <a:spcPts val="3025"/>
              </a:lnSpc>
            </a:pPr>
            <a:r>
              <a:rPr lang="zh-TW" sz="2400">
                <a:latin typeface="Arial" panose="020B0604020202020204"/>
                <a:ea typeface="Arial" panose="020B0604020202020204"/>
              </a:rPr>
              <a:t>♦</a:t>
            </a:r>
            <a:r>
              <a:rPr lang="zh-TW" sz="1700">
                <a:latin typeface="微软雅黑" panose="020B0503020204020204" charset="-122"/>
                <a:ea typeface="微软雅黑" panose="020B0503020204020204" charset="-122"/>
              </a:rPr>
              <a:t>持续</a:t>
            </a:r>
            <a:r>
              <a:rPr lang="zh-TW" sz="1800">
                <a:latin typeface="Arial" panose="020B0604020202020204"/>
                <a:ea typeface="Arial" panose="020B0604020202020204"/>
              </a:rPr>
              <a:t>1</a:t>
            </a:r>
            <a:r>
              <a:rPr lang="zh-TW" sz="1700">
                <a:latin typeface="微软雅黑" panose="020B0503020204020204" charset="-122"/>
                <a:ea typeface="微软雅黑" panose="020B0503020204020204" charset="-122"/>
              </a:rPr>
              <a:t>个月以上不明原因的</a:t>
            </a:r>
            <a:r>
              <a:rPr lang="zh-TW" sz="17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发热/盗汗/拉 肚子</a:t>
            </a:r>
            <a:r>
              <a:rPr lang="zh-TW" sz="1700">
                <a:latin typeface="微软雅黑" panose="020B0503020204020204" charset="-122"/>
                <a:ea typeface="微软雅黑" panose="020B0503020204020204" charset="-122"/>
              </a:rPr>
              <a:t>,不明原因的</a:t>
            </a:r>
            <a:r>
              <a:rPr lang="zh-TW" sz="17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体重减轻</a:t>
            </a:r>
            <a:r>
              <a:rPr lang="zh-TW" sz="1800">
                <a:latin typeface="Arial" panose="020B0604020202020204"/>
                <a:ea typeface="Arial" panose="020B0604020202020204"/>
              </a:rPr>
              <a:t>10%</a:t>
            </a:r>
            <a:r>
              <a:rPr lang="zh-TW" sz="1700">
                <a:latin typeface="微软雅黑" panose="020B0503020204020204" charset="-122"/>
                <a:ea typeface="微软雅黑" panose="020B0503020204020204" charset="-122"/>
              </a:rPr>
              <a:t>以上。</a:t>
            </a:r>
          </a:p>
          <a:p>
            <a:pPr indent="0">
              <a:lnSpc>
                <a:spcPts val="3025"/>
              </a:lnSpc>
            </a:pPr>
            <a:r>
              <a:rPr lang="zh-TW" sz="24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♦</a:t>
            </a:r>
            <a:r>
              <a:rPr lang="zh-TW" sz="17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各种感染</a:t>
            </a:r>
            <a:r>
              <a:rPr lang="zh-TW" sz="1700">
                <a:latin typeface="微软雅黑" panose="020B0503020204020204" charset="-122"/>
                <a:ea typeface="微软雅黑" panose="020B0503020204020204" charset="-122"/>
              </a:rPr>
              <a:t>:肺结核、弓形虫脑病、鹅口疮、</a:t>
            </a:r>
          </a:p>
        </p:txBody>
      </p:sp>
      <p:sp>
        <p:nvSpPr>
          <p:cNvPr id="7" name="矩形 6"/>
          <p:cNvSpPr/>
          <p:nvPr/>
        </p:nvSpPr>
        <p:spPr>
          <a:xfrm>
            <a:off x="4495800" y="2420112"/>
            <a:ext cx="1972056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1700">
                <a:latin typeface="微软雅黑" panose="020B0503020204020204" charset="-122"/>
                <a:ea typeface="微软雅黑" panose="020B0503020204020204" charset="-122"/>
              </a:rPr>
              <a:t>带状疱疹、尖锐湿疣</a:t>
            </a:r>
          </a:p>
        </p:txBody>
      </p:sp>
      <p:sp>
        <p:nvSpPr>
          <p:cNvPr id="8" name="矩形 7"/>
          <p:cNvSpPr/>
          <p:nvPr/>
        </p:nvSpPr>
        <p:spPr>
          <a:xfrm>
            <a:off x="4507992" y="2807208"/>
            <a:ext cx="3892296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4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♦</a:t>
            </a:r>
            <a:r>
              <a:rPr lang="zh-TW" sz="1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肿瘤</a:t>
            </a:r>
            <a:r>
              <a:rPr lang="zh-TW" sz="1700" b="1">
                <a:latin typeface="微软雅黑" panose="020B0503020204020204" charset="-122"/>
                <a:ea typeface="微软雅黑" panose="020B0503020204020204" charset="-122"/>
              </a:rPr>
              <a:t>：宫颈癌、淋巴瘤、卡波西肉瘤等</a:t>
            </a:r>
          </a:p>
        </p:txBody>
      </p:sp>
      <p:sp>
        <p:nvSpPr>
          <p:cNvPr id="9" name="矩形 8"/>
          <p:cNvSpPr/>
          <p:nvPr/>
        </p:nvSpPr>
        <p:spPr>
          <a:xfrm>
            <a:off x="8424672" y="4785360"/>
            <a:ext cx="195072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1400">
                <a:latin typeface="Arial" panose="020B0604020202020204"/>
                <a:ea typeface="Arial" panose="020B0604020202020204"/>
              </a:rPr>
              <a:t>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568" y="1234440"/>
            <a:ext cx="4081272" cy="38892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296" y="4325112"/>
            <a:ext cx="3121152" cy="8260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15512" y="326136"/>
            <a:ext cx="932688" cy="438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-3035300"/>
            <a:r>
              <a:rPr lang="zh-CN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4、</a:t>
            </a:r>
            <a:r>
              <a:rPr lang="zh-TW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艾滋病的传播途径</a:t>
            </a:r>
          </a:p>
        </p:txBody>
      </p:sp>
      <p:sp>
        <p:nvSpPr>
          <p:cNvPr id="5" name="矩形 4"/>
          <p:cNvSpPr/>
          <p:nvPr/>
        </p:nvSpPr>
        <p:spPr>
          <a:xfrm>
            <a:off x="4486656" y="1621536"/>
            <a:ext cx="3712464" cy="1670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290"/>
              </a:lnSpc>
              <a:spcAft>
                <a:spcPts val="210"/>
              </a:spcAft>
            </a:pPr>
            <a:r>
              <a:rPr lang="zh-CN" sz="3600" b="1">
                <a:solidFill>
                  <a:srgbClr val="0F73D8"/>
                </a:solidFill>
                <a:latin typeface="微软雅黑" panose="020B0503020204020204" charset="-122"/>
                <a:ea typeface="微软雅黑" panose="020B0503020204020204" charset="-122"/>
              </a:rPr>
              <a:t>•:</a:t>
            </a:r>
            <a:r>
              <a:rPr 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•性</a:t>
            </a:r>
            <a:r>
              <a:rPr lang="zh-TW" sz="3600" b="1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（98%）</a:t>
            </a:r>
          </a:p>
          <a:p>
            <a:pPr indent="406400"/>
            <a:r>
              <a:rPr lang="zh-CN" sz="2300" i="1">
                <a:solidFill>
                  <a:srgbClr val="808080"/>
                </a:solidFill>
                <a:latin typeface="Arial" panose="020B0604020202020204"/>
                <a:ea typeface="Arial" panose="020B0604020202020204"/>
              </a:rPr>
              <a:t>::</a:t>
            </a:r>
          </a:p>
          <a:p>
            <a:pPr indent="444500">
              <a:lnSpc>
                <a:spcPts val="3290"/>
              </a:lnSpc>
            </a:pPr>
            <a:r>
              <a:rPr lang="en-US" sz="2300" i="1">
                <a:solidFill>
                  <a:srgbClr val="808080"/>
                </a:solidFill>
                <a:latin typeface="Arial" panose="020B0604020202020204"/>
              </a:rPr>
              <a:t>i </a:t>
            </a:r>
            <a:r>
              <a:rPr lang="zh-TW" sz="3600" b="1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en-US" sz="3800" b="1">
                <a:solidFill>
                  <a:srgbClr val="0F73D8"/>
                </a:solidFill>
                <a:latin typeface="Arial" panose="020B0604020202020204"/>
              </a:rPr>
              <a:t>♦</a:t>
            </a:r>
            <a:r>
              <a:rPr lang="en-US" sz="3600" b="1">
                <a:solidFill>
                  <a:srgbClr val="0F73D8"/>
                </a:solidFill>
                <a:latin typeface="微软雅黑" panose="020B0503020204020204" charset="-122"/>
              </a:rPr>
              <a:t>；</a:t>
            </a:r>
            <a:r>
              <a:rPr lang="zh-TW" sz="3800" b="1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♦</a:t>
            </a:r>
            <a:r>
              <a:rPr lang="zh-TW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血液</a:t>
            </a:r>
            <a:r>
              <a:rPr lang="zh-TW" sz="43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TW" sz="3600" b="1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1 -2%）</a:t>
            </a:r>
          </a:p>
        </p:txBody>
      </p:sp>
      <p:sp>
        <p:nvSpPr>
          <p:cNvPr id="6" name="矩形 5"/>
          <p:cNvSpPr/>
          <p:nvPr/>
        </p:nvSpPr>
        <p:spPr>
          <a:xfrm>
            <a:off x="5401056" y="3691128"/>
            <a:ext cx="3139440" cy="630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3600" b="1">
                <a:solidFill>
                  <a:srgbClr val="0F73D8"/>
                </a:solidFill>
                <a:latin typeface="微软雅黑" panose="020B0503020204020204" charset="-122"/>
              </a:rPr>
              <a:t>•;</a:t>
            </a:r>
            <a:r>
              <a:rPr lang="zh-TW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•母婴</a:t>
            </a:r>
            <a:r>
              <a:rPr lang="zh-TW" sz="3600" b="1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（1-2</a:t>
            </a:r>
            <a:r>
              <a:rPr lang="zh-TW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例/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151" y="3157837"/>
            <a:ext cx="4319373" cy="1567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8854" y="900670"/>
            <a:ext cx="373448" cy="145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8205" y="862227"/>
            <a:ext cx="348735" cy="4695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2432" y="864972"/>
            <a:ext cx="2770659" cy="4942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8854" y="1397686"/>
            <a:ext cx="3588951" cy="349009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1816" y="324021"/>
            <a:ext cx="4635156" cy="46955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27000"/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性接触传播</a:t>
            </a: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(95%</a:t>
            </a:r>
            <a:r>
              <a:rPr lang="zh-TW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以上)</a:t>
            </a:r>
          </a:p>
        </p:txBody>
      </p:sp>
      <p:sp>
        <p:nvSpPr>
          <p:cNvPr id="8" name="矩形 7"/>
          <p:cNvSpPr/>
          <p:nvPr/>
        </p:nvSpPr>
        <p:spPr>
          <a:xfrm>
            <a:off x="645297" y="1117600"/>
            <a:ext cx="4000843" cy="180408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810"/>
              </a:lnSpc>
              <a:spcAft>
                <a:spcPts val="280"/>
              </a:spcAft>
            </a:pP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与艾滋病感染者或者病人发生无保护的 性接触则有可能感染艾滋病。</a:t>
            </a:r>
          </a:p>
          <a:p>
            <a:pPr indent="0">
              <a:lnSpc>
                <a:spcPts val="2810"/>
              </a:lnSpc>
            </a:pPr>
            <a:r>
              <a:rPr lang="zh-TW" sz="2100">
                <a:solidFill>
                  <a:srgbClr val="EB6C17"/>
                </a:solidFill>
                <a:latin typeface="微软雅黑" panose="020B0503020204020204" charset="-122"/>
                <a:ea typeface="微软雅黑" panose="020B0503020204020204" charset="-122"/>
              </a:rPr>
              <a:t>青隼人：交哀软件、</a:t>
            </a:r>
            <a:r>
              <a:rPr lang="zh-TW" sz="2100">
                <a:solidFill>
                  <a:srgbClr val="EB6C17"/>
                </a:solidFill>
                <a:latin typeface="Arial" panose="020B0604020202020204"/>
                <a:ea typeface="Arial" panose="020B0604020202020204"/>
              </a:rPr>
              <a:t>419</a:t>
            </a:r>
            <a:r>
              <a:rPr lang="zh-TW" sz="2100" baseline="-25000">
                <a:solidFill>
                  <a:srgbClr val="EB6C17"/>
                </a:solidFill>
                <a:latin typeface="Arial" panose="020B0604020202020204"/>
                <a:ea typeface="Arial" panose="020B0604020202020204"/>
              </a:rPr>
              <a:t>%</a:t>
            </a:r>
            <a:r>
              <a:rPr lang="zh-TW" sz="2100">
                <a:solidFill>
                  <a:srgbClr val="EB6C17"/>
                </a:solidFill>
                <a:latin typeface="微软雅黑" panose="020B0503020204020204" charset="-122"/>
                <a:ea typeface="微软雅黑" panose="020B0503020204020204" charset="-122"/>
              </a:rPr>
              <a:t>捡肥畠冬喝</a:t>
            </a:r>
          </a:p>
          <a:p>
            <a:pPr marL="1381125" indent="0">
              <a:lnSpc>
                <a:spcPct val="115000"/>
              </a:lnSpc>
            </a:pPr>
            <a:r>
              <a:rPr lang="en-US" sz="2100">
                <a:solidFill>
                  <a:srgbClr val="EB6C17"/>
                </a:solidFill>
                <a:latin typeface="Arial" panose="020B0604020202020204"/>
              </a:rPr>
              <a:t>MB*</a:t>
            </a:r>
            <a:r>
              <a:rPr lang="zh-TW" sz="2100">
                <a:solidFill>
                  <a:srgbClr val="EB6C17"/>
                </a:solidFill>
                <a:latin typeface="微软雅黑" panose="020B0503020204020204" charset="-122"/>
                <a:ea typeface="微软雅黑" panose="020B0503020204020204" charset="-122"/>
              </a:rPr>
              <a:t>援交播包諄等等</a:t>
            </a:r>
          </a:p>
          <a:p>
            <a:pPr indent="0">
              <a:lnSpc>
                <a:spcPts val="2810"/>
              </a:lnSpc>
            </a:pPr>
            <a:r>
              <a:rPr lang="zh-TW" sz="2100">
                <a:solidFill>
                  <a:srgbClr val="EB6C17"/>
                </a:solidFill>
                <a:latin typeface="微软雅黑" panose="020B0503020204020204" charset="-122"/>
                <a:ea typeface="微软雅黑" panose="020B0503020204020204" charset="-122"/>
              </a:rPr>
              <a:t>老隼人：广场舞电喝花茶一，</a:t>
            </a:r>
            <a:r>
              <a:rPr lang="zh-TW" sz="2100" baseline="-25000">
                <a:solidFill>
                  <a:srgbClr val="EB6C17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728" y="1831848"/>
            <a:ext cx="7345680" cy="24018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36648" y="509016"/>
            <a:ext cx="4767072" cy="499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3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男男同性行为者</a:t>
            </a:r>
            <a:r>
              <a:rPr lang="en-US" sz="3200" b="1">
                <a:solidFill>
                  <a:srgbClr val="7030A0"/>
                </a:solidFill>
                <a:latin typeface="微软雅黑" panose="020B0503020204020204" charset="-122"/>
              </a:rPr>
              <a:t>(MSM)</a:t>
            </a:r>
          </a:p>
        </p:txBody>
      </p:sp>
      <p:sp>
        <p:nvSpPr>
          <p:cNvPr id="4" name="矩形 3"/>
          <p:cNvSpPr/>
          <p:nvPr/>
        </p:nvSpPr>
        <p:spPr>
          <a:xfrm>
            <a:off x="969264" y="1240536"/>
            <a:ext cx="7272528" cy="344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400">
                <a:solidFill>
                  <a:srgbClr val="EB6C17"/>
                </a:solidFill>
                <a:latin typeface="微软雅黑" panose="020B0503020204020204" charset="-122"/>
              </a:rPr>
              <a:t>MSM</a:t>
            </a:r>
            <a:r>
              <a:rPr lang="zh-TW" sz="2400">
                <a:solidFill>
                  <a:srgbClr val="EB6C17"/>
                </a:solidFill>
                <a:latin typeface="微软雅黑" panose="020B0503020204020204" charset="-122"/>
                <a:ea typeface="微软雅黑" panose="020B0503020204020204" charset="-122"/>
              </a:rPr>
              <a:t>可以是同性恋</a:t>
            </a:r>
            <a:r>
              <a:rPr lang="zh-TW" sz="2400" i="1">
                <a:solidFill>
                  <a:srgbClr val="EB6C17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TW" sz="2400">
                <a:solidFill>
                  <a:srgbClr val="EB6C17"/>
                </a:solidFill>
                <a:latin typeface="微软雅黑" panose="020B0503020204020204" charset="-122"/>
                <a:ea typeface="微软雅黑" panose="020B0503020204020204" charset="-122"/>
              </a:rPr>
              <a:t>可以是异性恋,也可以是双性恋。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1792" y="484632"/>
            <a:ext cx="7424928" cy="3965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980"/>
              </a:spcAft>
            </a:pPr>
            <a:r>
              <a:rPr lang="zh-TW" sz="3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…无保护性行为一高危行为</a:t>
            </a:r>
          </a:p>
          <a:p>
            <a:pPr indent="0">
              <a:spcAft>
                <a:spcPts val="350"/>
              </a:spcAft>
            </a:pPr>
            <a:r>
              <a:rPr lang="zh-TW" sz="2800">
                <a:latin typeface="微软雅黑" panose="020B0503020204020204" charset="-122"/>
                <a:ea typeface="微软雅黑" panose="020B0503020204020204" charset="-122"/>
              </a:rPr>
              <a:t>性行为过程中艾滋病病毒侵入人体的方式：</a:t>
            </a:r>
          </a:p>
          <a:p>
            <a:pPr indent="0">
              <a:spcAft>
                <a:spcPts val="350"/>
              </a:spcAft>
            </a:pPr>
            <a:r>
              <a:rPr lang="zh-TW" sz="3300">
                <a:latin typeface="Arial" panose="020B0604020202020204"/>
                <a:ea typeface="Arial" panose="020B0604020202020204"/>
              </a:rPr>
              <a:t>♦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粘膜破损部位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侵入人体</a:t>
            </a:r>
          </a:p>
          <a:p>
            <a:pPr indent="0">
              <a:spcAft>
                <a:spcPts val="560"/>
              </a:spcAft>
            </a:pPr>
            <a:r>
              <a:rPr lang="zh-TW" sz="3300">
                <a:latin typeface="Arial" panose="020B0604020202020204"/>
                <a:ea typeface="Arial" panose="020B0604020202020204"/>
              </a:rPr>
              <a:t>♦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通过感染生殖道粘膜</a:t>
            </a:r>
            <a:r>
              <a:rPr lang="zh-TW" sz="2400">
                <a:latin typeface="Arial" panose="020B0604020202020204"/>
                <a:ea typeface="Arial" panose="020B0604020202020204"/>
              </a:rPr>
              <a:t>/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直肠粘膜上皮中暴露的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免疫细胞</a:t>
            </a:r>
          </a:p>
          <a:p>
            <a:pPr indent="292100">
              <a:spcAft>
                <a:spcPts val="350"/>
              </a:spcAft>
            </a:pP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侵入人体</a:t>
            </a:r>
          </a:p>
          <a:p>
            <a:pPr indent="0">
              <a:spcAft>
                <a:spcPts val="350"/>
              </a:spcAft>
            </a:pPr>
            <a:r>
              <a:rPr lang="zh-TW" sz="3300">
                <a:latin typeface="Arial" panose="020B0604020202020204"/>
                <a:ea typeface="Arial" panose="020B0604020202020204"/>
              </a:rPr>
              <a:t>♦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直接感染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粘膜上皮细胞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侵入人体</a:t>
            </a:r>
          </a:p>
          <a:p>
            <a:pPr indent="0"/>
            <a:r>
              <a:rPr lang="zh-TW" sz="3300">
                <a:latin typeface="Arial" panose="020B0604020202020204"/>
                <a:ea typeface="Arial" panose="020B0604020202020204"/>
              </a:rPr>
              <a:t>♦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直接通过粘膜上皮细胞的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穿胞作用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转运侵入人体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19544" cy="51450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96072" y="1045464"/>
            <a:ext cx="484632" cy="3221736"/>
          </a:xfrm>
          <a:prstGeom prst="rect">
            <a:avLst/>
          </a:prstGeom>
          <a:solidFill>
            <a:srgbClr val="5A9BD5"/>
          </a:solidFill>
        </p:spPr>
        <p:txBody>
          <a:bodyPr vert="wordArtVertRtl" wrap="none" lIns="0" tIns="0" rIns="0" bIns="0">
            <a:noAutofit/>
          </a:bodyPr>
          <a:lstStyle/>
          <a:p>
            <a:pPr indent="0"/>
            <a:r>
              <a:rPr lang="zh-TW" sz="3800">
                <a:solidFill>
                  <a:srgbClr val="FFFFFF"/>
                </a:solidFill>
                <a:latin typeface="MingLiU" panose="02020509000000000000" charset="-120"/>
                <a:ea typeface="MingLiU" panose="02020509000000000000" charset="-120"/>
              </a:rPr>
              <a:t>复杂的性网络</a:t>
            </a:r>
          </a:p>
        </p:txBody>
      </p:sp>
      <p:sp>
        <p:nvSpPr>
          <p:cNvPr id="4" name="矩形 3"/>
          <p:cNvSpPr/>
          <p:nvPr/>
        </p:nvSpPr>
        <p:spPr>
          <a:xfrm>
            <a:off x="7519416" y="3267456"/>
            <a:ext cx="390144" cy="423672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lstStyle/>
          <a:p>
            <a:pPr indent="0"/>
            <a:r>
              <a:rPr lang="zh-TW" sz="3800">
                <a:solidFill>
                  <a:srgbClr val="FF0000"/>
                </a:solidFill>
                <a:latin typeface="MingLiU" panose="02020509000000000000" charset="-120"/>
                <a:ea typeface="MingLiU" panose="02020509000000000000" charset="-120"/>
              </a:rPr>
              <a:t>£</a:t>
            </a:r>
          </a:p>
        </p:txBody>
      </p:sp>
      <p:sp>
        <p:nvSpPr>
          <p:cNvPr id="5" name="矩形 4"/>
          <p:cNvSpPr/>
          <p:nvPr/>
        </p:nvSpPr>
        <p:spPr>
          <a:xfrm>
            <a:off x="7559040" y="1173480"/>
            <a:ext cx="390144" cy="210312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lstStyle/>
          <a:p>
            <a:pPr indent="0">
              <a:lnSpc>
                <a:spcPts val="1610"/>
              </a:lnSpc>
            </a:pPr>
            <a:r>
              <a:rPr lang="en-US" sz="1700">
                <a:solidFill>
                  <a:srgbClr val="FF0000"/>
                </a:solidFill>
                <a:latin typeface="PMingLiU" panose="02020500000000000000" charset="-120"/>
              </a:rPr>
              <a:t>M</a:t>
            </a:r>
          </a:p>
          <a:p>
            <a:pPr indent="0">
              <a:lnSpc>
                <a:spcPts val="1610"/>
              </a:lnSpc>
            </a:pPr>
            <a:r>
              <a:rPr lang="zh-TW" sz="1700">
                <a:solidFill>
                  <a:srgbClr val="FF0000"/>
                </a:solidFill>
                <a:latin typeface="MingLiU" panose="02020509000000000000" charset="-120"/>
                <a:ea typeface="MingLiU" panose="02020509000000000000" charset="-120"/>
              </a:rPr>
              <a:t>夜</a:t>
            </a:r>
          </a:p>
        </p:txBody>
      </p:sp>
      <p:sp>
        <p:nvSpPr>
          <p:cNvPr id="6" name="矩形 5"/>
          <p:cNvSpPr/>
          <p:nvPr/>
        </p:nvSpPr>
        <p:spPr>
          <a:xfrm>
            <a:off x="2846832" y="0"/>
            <a:ext cx="210312" cy="600456"/>
          </a:xfrm>
          <a:prstGeom prst="rect">
            <a:avLst/>
          </a:prstGeom>
          <a:solidFill>
            <a:srgbClr val="FFFFFF"/>
          </a:solidFill>
        </p:spPr>
        <p:txBody>
          <a:bodyPr vert="wordArtVertRtl" wrap="none" lIns="0" tIns="0" rIns="0" bIns="0">
            <a:noAutofit/>
          </a:bodyPr>
          <a:lstStyle/>
          <a:p>
            <a:pPr indent="0"/>
            <a:r>
              <a:rPr lang="zh-TW" sz="1400">
                <a:solidFill>
                  <a:srgbClr val="FF0000"/>
                </a:solidFill>
                <a:latin typeface="MingLiU" panose="02020509000000000000" charset="-120"/>
                <a:ea typeface="MingLiU" panose="02020509000000000000" charset="-120"/>
              </a:rPr>
              <a:t>大学生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75" y="3652643"/>
            <a:ext cx="5615259" cy="7409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5180" y="403921"/>
            <a:ext cx="2108820" cy="42994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9248" y="277541"/>
            <a:ext cx="2562303" cy="44604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血液传播</a:t>
            </a:r>
          </a:p>
        </p:txBody>
      </p:sp>
      <p:sp>
        <p:nvSpPr>
          <p:cNvPr id="5" name="矩形 4"/>
          <p:cNvSpPr/>
          <p:nvPr/>
        </p:nvSpPr>
        <p:spPr>
          <a:xfrm>
            <a:off x="1652858" y="391531"/>
            <a:ext cx="247805" cy="240371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2800" cap="small">
                <a:solidFill>
                  <a:srgbClr val="FFFFFF"/>
                </a:solidFill>
                <a:latin typeface="Arial" panose="020B0604020202020204"/>
              </a:rPr>
              <a:t>hi</a:t>
            </a:r>
          </a:p>
        </p:txBody>
      </p:sp>
      <p:sp>
        <p:nvSpPr>
          <p:cNvPr id="6" name="矩形 5"/>
          <p:cNvSpPr/>
          <p:nvPr/>
        </p:nvSpPr>
        <p:spPr>
          <a:xfrm>
            <a:off x="498087" y="1167160"/>
            <a:ext cx="6227337" cy="21930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»共用注射器吸毒</a:t>
            </a:r>
          </a:p>
          <a:p>
            <a:pPr indent="0">
              <a:spcAft>
                <a:spcPts val="630"/>
              </a:spcAft>
            </a:pPr>
            <a:r>
              <a:rPr lang="en-US" sz="2100">
                <a:latin typeface="微软雅黑" panose="020B0503020204020204" charset="-122"/>
              </a:rPr>
              <a:t>A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输入未经</a:t>
            </a:r>
            <a:r>
              <a:rPr lang="en-US" sz="2100">
                <a:latin typeface="Arial" panose="020B0604020202020204"/>
              </a:rPr>
              <a:t>HIV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检测的血液、血液制品、精液和器官</a:t>
            </a:r>
          </a:p>
          <a:p>
            <a:pPr indent="0">
              <a:spcAft>
                <a:spcPts val="630"/>
              </a:spcAft>
            </a:pP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»共用牙刷、剃须刀</a:t>
            </a:r>
          </a:p>
          <a:p>
            <a:pPr indent="0">
              <a:spcAft>
                <a:spcPts val="630"/>
              </a:spcAft>
            </a:pP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»使用消毒不合格的有创性医疗器具</a:t>
            </a:r>
          </a:p>
          <a:p>
            <a:pPr indent="0"/>
            <a:r>
              <a:rPr lang="en-US" sz="2100">
                <a:latin typeface="微软雅黑" panose="020B0503020204020204" charset="-122"/>
              </a:rPr>
              <a:t>A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使用消毒不合格的理发/纹眉/纹身/打耳洞/修脚等刀具</a:t>
            </a:r>
          </a:p>
        </p:txBody>
      </p:sp>
      <p:sp>
        <p:nvSpPr>
          <p:cNvPr id="7" name="矩形 6"/>
          <p:cNvSpPr/>
          <p:nvPr/>
        </p:nvSpPr>
        <p:spPr>
          <a:xfrm>
            <a:off x="8360936" y="4725639"/>
            <a:ext cx="205678" cy="16850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1400">
                <a:latin typeface="Arial" panose="020B0604020202020204"/>
                <a:ea typeface="Arial" panose="020B0604020202020204"/>
              </a:rPr>
              <a:t>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36480" cy="67452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" y="1475232"/>
            <a:ext cx="4297680" cy="25877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9432" y="469392"/>
            <a:ext cx="2569464" cy="448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(3)</a:t>
            </a:r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母婴传播</a:t>
            </a:r>
          </a:p>
        </p:txBody>
      </p:sp>
      <p:sp>
        <p:nvSpPr>
          <p:cNvPr id="4" name="矩形 3"/>
          <p:cNvSpPr/>
          <p:nvPr/>
        </p:nvSpPr>
        <p:spPr>
          <a:xfrm>
            <a:off x="4776216" y="1432560"/>
            <a:ext cx="4154424" cy="25664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535"/>
              </a:lnSpc>
            </a:pP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感染了艾滋病病毒的育龄妇女在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怀孕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 娩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母乳喂养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过程中可将病毒传给孩子。 母婴传播自然发生率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13-48% 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规范的母婴阻断成功率超过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98%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国家提供 免费的母婴阻断药物</a:t>
            </a:r>
          </a:p>
        </p:txBody>
      </p:sp>
      <p:sp>
        <p:nvSpPr>
          <p:cNvPr id="5" name="矩形 4"/>
          <p:cNvSpPr/>
          <p:nvPr/>
        </p:nvSpPr>
        <p:spPr>
          <a:xfrm>
            <a:off x="3791712" y="4242816"/>
            <a:ext cx="3852672" cy="545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-1790700"/>
            <a:r>
              <a:rPr lang="zh-TW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规范的婚检、孕检*产检</a:t>
            </a:r>
          </a:p>
        </p:txBody>
      </p:sp>
      <p:sp>
        <p:nvSpPr>
          <p:cNvPr id="6" name="矩形 5"/>
          <p:cNvSpPr/>
          <p:nvPr/>
        </p:nvSpPr>
        <p:spPr>
          <a:xfrm>
            <a:off x="8378952" y="4700016"/>
            <a:ext cx="210312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1400">
                <a:latin typeface="Arial" panose="020B0604020202020204"/>
                <a:ea typeface="Arial" panose="020B0604020202020204"/>
              </a:rPr>
              <a:t>18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224" y="1295400"/>
            <a:ext cx="4858512" cy="21976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7920" y="1584960"/>
            <a:ext cx="2606040" cy="17099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752" y="3913632"/>
            <a:ext cx="1569720" cy="9875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8344" y="3870960"/>
            <a:ext cx="1063752" cy="7132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9224" y="457200"/>
            <a:ext cx="5126736" cy="4450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200" b="1">
                <a:latin typeface="微软雅黑" panose="020B0503020204020204" charset="-122"/>
              </a:rPr>
              <a:t>5,</a:t>
            </a:r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以下途径不会传播艾滋病</a:t>
            </a:r>
          </a:p>
        </p:txBody>
      </p:sp>
      <p:sp>
        <p:nvSpPr>
          <p:cNvPr id="7" name="矩形 6"/>
          <p:cNvSpPr/>
          <p:nvPr/>
        </p:nvSpPr>
        <p:spPr>
          <a:xfrm>
            <a:off x="3023616" y="4035552"/>
            <a:ext cx="1920240" cy="3840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泪液、唾液、</a:t>
            </a:r>
          </a:p>
        </p:txBody>
      </p:sp>
      <p:sp>
        <p:nvSpPr>
          <p:cNvPr id="8" name="矩形 7"/>
          <p:cNvSpPr/>
          <p:nvPr/>
        </p:nvSpPr>
        <p:spPr>
          <a:xfrm>
            <a:off x="6227064" y="4026408"/>
            <a:ext cx="2862072" cy="3870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尿液</a:t>
            </a:r>
            <a:r>
              <a:rPr lang="zh-TW" sz="2800">
                <a:latin typeface="微软雅黑" panose="020B0503020204020204" charset="-122"/>
                <a:ea typeface="微软雅黑" panose="020B0503020204020204" charset="-122"/>
              </a:rPr>
              <a:t>不具有传染性</a:t>
            </a:r>
          </a:p>
        </p:txBody>
      </p:sp>
      <p:sp>
        <p:nvSpPr>
          <p:cNvPr id="9" name="矩形 8"/>
          <p:cNvSpPr/>
          <p:nvPr/>
        </p:nvSpPr>
        <p:spPr>
          <a:xfrm>
            <a:off x="8421624" y="4706112"/>
            <a:ext cx="210312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1400">
                <a:latin typeface="Arial" panose="020B0604020202020204"/>
                <a:ea typeface="Arial" panose="020B0604020202020204"/>
              </a:rPr>
              <a:t>19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3728" y="1045464"/>
            <a:ext cx="469392" cy="3779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89560"/>
            <a:ext cx="2886456" cy="472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800">
                <a:solidFill>
                  <a:srgbClr val="346182"/>
                </a:solidFill>
                <a:latin typeface="Arial" panose="020B0604020202020204"/>
              </a:rPr>
              <a:t>■I</a:t>
            </a:r>
            <a:r>
              <a:rPr lang="zh-TW" sz="3000" b="1">
                <a:solidFill>
                  <a:srgbClr val="346182"/>
                </a:solidFill>
                <a:latin typeface="微软雅黑" panose="020B0503020204020204" charset="-122"/>
                <a:ea typeface="微软雅黑" panose="020B0503020204020204" charset="-122"/>
              </a:rPr>
              <a:t>目录 </a:t>
            </a:r>
            <a:r>
              <a:rPr lang="en-US" sz="1800">
                <a:solidFill>
                  <a:srgbClr val="808080"/>
                </a:solidFill>
                <a:latin typeface="Arial" panose="020B0604020202020204"/>
              </a:rPr>
              <a:t>CONTENTS</a:t>
            </a:r>
          </a:p>
        </p:txBody>
      </p:sp>
      <p:sp>
        <p:nvSpPr>
          <p:cNvPr id="4" name="矩形 3"/>
          <p:cNvSpPr/>
          <p:nvPr/>
        </p:nvSpPr>
        <p:spPr>
          <a:xfrm>
            <a:off x="2511552" y="1002792"/>
            <a:ext cx="2514600" cy="3840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800" b="1">
                <a:solidFill>
                  <a:srgbClr val="346182"/>
                </a:solidFill>
                <a:latin typeface="微软雅黑" panose="020B0503020204020204" charset="-122"/>
                <a:ea typeface="微软雅黑" panose="020B0503020204020204" charset="-122"/>
              </a:rPr>
              <a:t>艾滋病基本知识</a:t>
            </a:r>
          </a:p>
        </p:txBody>
      </p:sp>
      <p:sp>
        <p:nvSpPr>
          <p:cNvPr id="5" name="矩形 4"/>
          <p:cNvSpPr/>
          <p:nvPr/>
        </p:nvSpPr>
        <p:spPr>
          <a:xfrm>
            <a:off x="3669792" y="1072896"/>
            <a:ext cx="213360" cy="231648"/>
          </a:xfrm>
          <a:prstGeom prst="rect">
            <a:avLst/>
          </a:prstGeom>
          <a:solidFill>
            <a:srgbClr val="346182"/>
          </a:solidFill>
        </p:spPr>
        <p:txBody>
          <a:bodyPr lIns="0" tIns="0" rIns="0" bIns="0">
            <a:noAutofit/>
          </a:bodyPr>
          <a:lstStyle/>
          <a:p>
            <a:pPr indent="0" algn="r"/>
            <a:r>
              <a:rPr lang="zh-TW" sz="1100">
                <a:solidFill>
                  <a:srgbClr val="FFFFFF"/>
                </a:solidFill>
                <a:latin typeface="Courier New" panose="02070309020205020404"/>
                <a:ea typeface="Courier New" panose="02070309020205020404"/>
              </a:rPr>
              <a:t>=1</a:t>
            </a:r>
          </a:p>
          <a:p>
            <a:pPr indent="0" algn="just">
              <a:lnSpc>
                <a:spcPct val="75000"/>
              </a:lnSpc>
            </a:pPr>
            <a:r>
              <a:rPr lang="zh-TW" sz="1100">
                <a:solidFill>
                  <a:srgbClr val="FFFFFF"/>
                </a:solidFill>
                <a:latin typeface="Courier New" panose="02070309020205020404"/>
                <a:ea typeface="Courier New" panose="02070309020205020404"/>
              </a:rPr>
              <a:t>——</a:t>
            </a:r>
            <a:r>
              <a:rPr lang="en-US" sz="1100">
                <a:solidFill>
                  <a:srgbClr val="FFFFFF"/>
                </a:solidFill>
                <a:latin typeface="Courier New" panose="02070309020205020404"/>
              </a:rPr>
              <a:t>h</a:t>
            </a:r>
          </a:p>
        </p:txBody>
      </p:sp>
      <p:sp>
        <p:nvSpPr>
          <p:cNvPr id="6" name="矩形 5"/>
          <p:cNvSpPr/>
          <p:nvPr/>
        </p:nvSpPr>
        <p:spPr>
          <a:xfrm>
            <a:off x="1621536" y="1795272"/>
            <a:ext cx="4800600" cy="426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100" i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TW" sz="2800" b="1">
                <a:solidFill>
                  <a:srgbClr val="346182"/>
                </a:solidFill>
                <a:latin typeface="微软雅黑" panose="020B0503020204020204" charset="-122"/>
                <a:ea typeface="微软雅黑" panose="020B0503020204020204" charset="-122"/>
              </a:rPr>
              <a:t>艾滋病的起源与疫情形势</a:t>
            </a:r>
          </a:p>
        </p:txBody>
      </p:sp>
      <p:sp>
        <p:nvSpPr>
          <p:cNvPr id="7" name="矩形 6"/>
          <p:cNvSpPr/>
          <p:nvPr/>
        </p:nvSpPr>
        <p:spPr>
          <a:xfrm>
            <a:off x="1530096" y="2609088"/>
            <a:ext cx="4215384" cy="2020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6290"/>
              </a:lnSpc>
            </a:pPr>
            <a:r>
              <a:rPr lang="zh-TW" sz="2800" b="1">
                <a:solidFill>
                  <a:srgbClr val="346182"/>
                </a:solidFill>
                <a:latin typeface="微软雅黑" panose="020B0503020204020204" charset="-122"/>
                <a:ea typeface="微软雅黑" panose="020B0503020204020204" charset="-122"/>
              </a:rPr>
              <a:t>［</a:t>
            </a:r>
            <a:r>
              <a:rPr lang="zh-TW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TW" sz="2800" b="1">
                <a:solidFill>
                  <a:srgbClr val="346182"/>
                </a:solidFill>
                <a:latin typeface="微软雅黑" panose="020B0503020204020204" charset="-122"/>
                <a:ea typeface="微软雅黑" panose="020B0503020204020204" charset="-122"/>
              </a:rPr>
              <a:t>毒品及危害</a:t>
            </a:r>
          </a:p>
          <a:p>
            <a:pPr indent="76200">
              <a:lnSpc>
                <a:spcPts val="6290"/>
              </a:lnSpc>
            </a:pPr>
            <a:r>
              <a:rPr lang="zh-TW" sz="2800" b="1">
                <a:solidFill>
                  <a:srgbClr val="B4C1CC"/>
                </a:solidFill>
                <a:latin typeface="微软雅黑" panose="020B0503020204020204" charset="-122"/>
                <a:ea typeface="微软雅黑" panose="020B0503020204020204" charset="-122"/>
              </a:rPr>
              <a:t>^</a:t>
            </a:r>
            <a:r>
              <a:rPr lang="zh-TW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zh-TW" sz="2800" b="1">
                <a:solidFill>
                  <a:srgbClr val="346182"/>
                </a:solidFill>
                <a:latin typeface="微软雅黑" panose="020B0503020204020204" charset="-122"/>
                <a:ea typeface="微软雅黑" panose="020B0503020204020204" charset="-122"/>
              </a:rPr>
              <a:t>艾滋病相关法律法规 </a:t>
            </a:r>
            <a:r>
              <a:rPr lang="zh-TW" sz="2800" b="1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岛</a:t>
            </a:r>
            <a:r>
              <a:rPr lang="zh-TW" sz="2800" b="1">
                <a:solidFill>
                  <a:srgbClr val="346182"/>
                </a:solidFill>
                <a:latin typeface="微软雅黑" panose="020B0503020204020204" charset="-122"/>
                <a:ea typeface="微软雅黑" panose="020B0503020204020204" charset="-122"/>
              </a:rPr>
              <a:t>如何预防艾滋病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5488" y="1767840"/>
            <a:ext cx="4498848" cy="15331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Bef>
                <a:spcPts val="7840"/>
              </a:spcBef>
              <a:spcAft>
                <a:spcPts val="1400"/>
              </a:spcAft>
            </a:pPr>
            <a:r>
              <a:rPr lang="zh-TW" sz="4800" b="1">
                <a:latin typeface="微软雅黑" panose="020B0503020204020204" charset="-122"/>
                <a:ea typeface="微软雅黑" panose="020B0503020204020204" charset="-122"/>
              </a:rPr>
              <a:t>第二部分</a:t>
            </a:r>
          </a:p>
          <a:p>
            <a:pPr indent="0"/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艾滋病的起源与疫情形势</a:t>
            </a:r>
          </a:p>
        </p:txBody>
      </p:sp>
      <p:sp>
        <p:nvSpPr>
          <p:cNvPr id="3" name="矩形 2"/>
          <p:cNvSpPr/>
          <p:nvPr/>
        </p:nvSpPr>
        <p:spPr>
          <a:xfrm>
            <a:off x="8449056" y="4617720"/>
            <a:ext cx="222504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400">
                <a:latin typeface="Arial" panose="020B0604020202020204"/>
                <a:ea typeface="Arial" panose="020B0604020202020204"/>
              </a:rPr>
              <a:t>20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528" y="569976"/>
            <a:ext cx="3654552" cy="10942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840"/>
              </a:spcAft>
            </a:pPr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艾滋病的起源</a:t>
            </a:r>
          </a:p>
          <a:p>
            <a:pPr indent="0"/>
            <a:r>
              <a:rPr lang="zh-TW" sz="2800" b="1">
                <a:latin typeface="宋体" panose="02010600030101010101" pitchFamily="2" charset="-122"/>
                <a:ea typeface="宋体" panose="02010600030101010101" pitchFamily="2" charset="-122"/>
              </a:rPr>
              <a:t>各地发现的</a:t>
            </a:r>
            <a:r>
              <a:rPr lang="zh-TW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第一例</a:t>
            </a:r>
            <a:r>
              <a:rPr lang="zh-TW" sz="2800" b="1">
                <a:latin typeface="宋体" panose="02010600030101010101" pitchFamily="2" charset="-122"/>
                <a:ea typeface="宋体" panose="02010600030101010101" pitchFamily="2" charset="-122"/>
              </a:rPr>
              <a:t>病人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44296" y="1859280"/>
          <a:ext cx="7671816" cy="2868168"/>
        </p:xfrm>
        <a:graphic>
          <a:graphicData uri="http://schemas.openxmlformats.org/drawingml/2006/table">
            <a:tbl>
              <a:tblPr/>
              <a:tblGrid>
                <a:gridCol w="1594104"/>
                <a:gridCol w="2136648"/>
                <a:gridCol w="3941064"/>
              </a:tblGrid>
              <a:tr h="579120">
                <a:tc>
                  <a:txBody>
                    <a:bodyPr/>
                    <a:lstStyle/>
                    <a:p>
                      <a:pPr indent="0"/>
                      <a:r>
                        <a:rPr lang="zh-TW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发现地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24205" indent="0"/>
                      <a:r>
                        <a:rPr lang="zh-TW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年份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44500"/>
                      <a:r>
                        <a:rPr lang="zh-TW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人群</a:t>
                      </a:r>
                    </a:p>
                  </a:txBody>
                  <a:tcPr marL="0" marR="0" marT="0" marB="0" anchor="b"/>
                </a:tc>
              </a:tr>
              <a:tr h="551688">
                <a:tc>
                  <a:txBody>
                    <a:bodyPr/>
                    <a:lstStyle/>
                    <a:p>
                      <a:pPr indent="0">
                        <a:spcBef>
                          <a:spcPts val="350"/>
                        </a:spcBef>
                      </a:pPr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世界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4205" indent="0">
                        <a:spcBef>
                          <a:spcPts val="350"/>
                        </a:spcBef>
                      </a:pPr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1981 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44500">
                        <a:spcBef>
                          <a:spcPts val="350"/>
                        </a:spcBef>
                      </a:pPr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美国男男同性恋人群</a:t>
                      </a:r>
                    </a:p>
                  </a:txBody>
                  <a:tcPr marL="0" marR="0" marT="0" marB="0"/>
                </a:tc>
              </a:tr>
              <a:tr h="557784">
                <a:tc>
                  <a:txBody>
                    <a:bodyPr/>
                    <a:lstStyle/>
                    <a:p>
                      <a:pPr indent="0"/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中国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24205" indent="0"/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1985年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444500"/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阿根廷在京游客</a:t>
                      </a:r>
                    </a:p>
                  </a:txBody>
                  <a:tcPr marL="0" marR="0" marT="0" marB="0" anchor="b"/>
                </a:tc>
              </a:tr>
              <a:tr h="554736">
                <a:tc>
                  <a:txBody>
                    <a:bodyPr/>
                    <a:lstStyle/>
                    <a:p>
                      <a:pPr indent="0">
                        <a:spcBef>
                          <a:spcPts val="350"/>
                        </a:spcBef>
                      </a:pPr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四川省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4205" indent="0">
                        <a:spcBef>
                          <a:spcPts val="350"/>
                        </a:spcBef>
                      </a:pPr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1991 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44500">
                        <a:spcBef>
                          <a:spcPts val="350"/>
                        </a:spcBef>
                      </a:pPr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归国劳丄</a:t>
                      </a:r>
                    </a:p>
                  </a:txBody>
                  <a:tcPr marL="0" marR="0" marT="0" marB="0"/>
                </a:tc>
              </a:tr>
              <a:tr h="624840">
                <a:tc>
                  <a:txBody>
                    <a:bodyPr/>
                    <a:lstStyle/>
                    <a:p>
                      <a:pPr indent="0">
                        <a:spcBef>
                          <a:spcPts val="350"/>
                        </a:spcBef>
                      </a:pPr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成都市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4205" indent="0">
                        <a:spcBef>
                          <a:spcPts val="350"/>
                        </a:spcBef>
                      </a:pPr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1992年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44500"/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归国劳丄</a:t>
                      </a:r>
                    </a:p>
                    <a:p>
                      <a:pPr indent="0" algn="r">
                        <a:lnSpc>
                          <a:spcPct val="96000"/>
                        </a:lnSpc>
                      </a:pPr>
                      <a:r>
                        <a:rPr lang="zh-TW" sz="1400">
                          <a:latin typeface="Arial" panose="020B0604020202020204"/>
                          <a:ea typeface="Arial" panose="020B0604020202020204"/>
                        </a:rPr>
                        <a:t>21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3896" y="2554224"/>
            <a:ext cx="7690104" cy="18989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5864" y="1420368"/>
            <a:ext cx="8153400" cy="6858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6650"/>
              </a:spcBef>
            </a:pPr>
            <a:r>
              <a:rPr lang="zh-TW" sz="4600">
                <a:solidFill>
                  <a:srgbClr val="C00000"/>
                </a:solidFill>
                <a:latin typeface="MingLiU" panose="02020509000000000000" charset="-120"/>
                <a:ea typeface="MingLiU" panose="02020509000000000000" charset="-120"/>
              </a:rPr>
              <a:t>隋感觉。繼觉应騙把戏病患者?</a:t>
            </a:r>
          </a:p>
        </p:txBody>
      </p:sp>
      <p:sp>
        <p:nvSpPr>
          <p:cNvPr id="4" name="矩形 3"/>
          <p:cNvSpPr/>
          <p:nvPr/>
        </p:nvSpPr>
        <p:spPr>
          <a:xfrm>
            <a:off x="1892808" y="3608832"/>
            <a:ext cx="2103120" cy="844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80"/>
              </a:spcAft>
            </a:pPr>
            <a:r>
              <a:rPr lang="zh-TW" sz="24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1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例到</a:t>
            </a:r>
            <a:r>
              <a:rPr lang="zh-TW" sz="24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5000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例</a:t>
            </a:r>
          </a:p>
          <a:p>
            <a:pPr indent="0" algn="ctr"/>
            <a:r>
              <a:rPr lang="zh-TW" sz="24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5000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例到</a:t>
            </a:r>
            <a:r>
              <a:rPr lang="zh-TW" sz="24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1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万例</a:t>
            </a:r>
          </a:p>
        </p:txBody>
      </p:sp>
      <p:sp>
        <p:nvSpPr>
          <p:cNvPr id="5" name="矩形 4"/>
          <p:cNvSpPr/>
          <p:nvPr/>
        </p:nvSpPr>
        <p:spPr>
          <a:xfrm>
            <a:off x="5641848" y="3630168"/>
            <a:ext cx="155448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sp>
        <p:nvSpPr>
          <p:cNvPr id="6" name="矩形 5"/>
          <p:cNvSpPr/>
          <p:nvPr/>
        </p:nvSpPr>
        <p:spPr>
          <a:xfrm>
            <a:off x="5641848" y="4090416"/>
            <a:ext cx="155448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sp>
        <p:nvSpPr>
          <p:cNvPr id="7" name="矩形 6"/>
          <p:cNvSpPr/>
          <p:nvPr/>
        </p:nvSpPr>
        <p:spPr>
          <a:xfrm>
            <a:off x="2337816" y="3151632"/>
            <a:ext cx="3986784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增长例数     花费时间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48056" y="228600"/>
          <a:ext cx="8695944" cy="4550664"/>
        </p:xfrm>
        <a:graphic>
          <a:graphicData uri="http://schemas.openxmlformats.org/drawingml/2006/table">
            <a:tbl>
              <a:tblPr/>
              <a:tblGrid>
                <a:gridCol w="1856232"/>
                <a:gridCol w="2615184"/>
                <a:gridCol w="1953768"/>
                <a:gridCol w="2270760"/>
              </a:tblGrid>
              <a:tr h="341376">
                <a:tc rowSpan="2" gridSpan="2">
                  <a:txBody>
                    <a:bodyPr/>
                    <a:lstStyle/>
                    <a:p>
                      <a:pPr indent="0" algn="ctr"/>
                      <a:r>
                        <a:rPr lang="zh-CN" sz="3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2、</a:t>
                      </a:r>
                      <a:r>
                        <a:rPr lang="zh-TW" sz="3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艾滋病的疫情</a:t>
                      </a:r>
                      <a:r>
                        <a:rPr lang="zh-CN" sz="32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形势</a:t>
                      </a:r>
                      <a:r>
                        <a:rPr lang="zh-CN" sz="3200" b="1">
                          <a:solidFill>
                            <a:srgbClr val="243E55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TW" sz="18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增长例数</a:t>
                      </a:r>
                    </a:p>
                  </a:txBody>
                  <a:tcPr marL="0" marR="0" marT="0" marB="0" anchor="b">
                    <a:solidFill>
                      <a:srgbClr val="5A9B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TW" sz="18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花费时间</a:t>
                      </a:r>
                    </a:p>
                  </a:txBody>
                  <a:tcPr marL="0" marR="0" marT="0" marB="0" anchor="b">
                    <a:solidFill>
                      <a:srgbClr val="5A9BD5"/>
                    </a:solidFill>
                  </a:tcPr>
                </a:tc>
              </a:tr>
              <a:tr h="423672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zh-TW" sz="1800">
                          <a:latin typeface="Arial" panose="020B0604020202020204"/>
                          <a:ea typeface="Arial" panose="020B0604020202020204"/>
                        </a:rPr>
                        <a:t>1</a:t>
                      </a:r>
                      <a:r>
                        <a:rPr lang="zh-TW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例到</a:t>
                      </a:r>
                      <a:r>
                        <a:rPr lang="zh-TW" sz="1800">
                          <a:latin typeface="Arial" panose="020B0604020202020204"/>
                          <a:ea typeface="Arial" panose="020B0604020202020204"/>
                        </a:rPr>
                        <a:t>5000</a:t>
                      </a:r>
                      <a:r>
                        <a:rPr lang="zh-TW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例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TW" sz="1800">
                          <a:solidFill>
                            <a:srgbClr val="FF0000"/>
                          </a:solidFill>
                          <a:latin typeface="Arial" panose="020B0604020202020204"/>
                          <a:ea typeface="Arial" panose="020B0604020202020204"/>
                        </a:rPr>
                        <a:t>20</a:t>
                      </a:r>
                      <a:r>
                        <a:rPr lang="zh-TW" sz="18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zh-TW" sz="1800">
                          <a:latin typeface="Arial" panose="020B0604020202020204"/>
                          <a:ea typeface="Arial" panose="020B0604020202020204"/>
                        </a:rPr>
                        <a:t>5000</a:t>
                      </a:r>
                      <a:r>
                        <a:rPr lang="zh-TW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例到</a:t>
                      </a:r>
                      <a:r>
                        <a:rPr lang="zh-TW" sz="1800">
                          <a:latin typeface="Arial" panose="020B0604020202020204"/>
                          <a:ea typeface="Arial" panose="020B0604020202020204"/>
                        </a:rPr>
                        <a:t>1</a:t>
                      </a:r>
                      <a:r>
                        <a:rPr lang="zh-TW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万例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TW" sz="1800">
                          <a:solidFill>
                            <a:srgbClr val="FF0000"/>
                          </a:solidFill>
                          <a:latin typeface="Arial" panose="020B0604020202020204"/>
                          <a:ea typeface="Arial" panose="020B0604020202020204"/>
                        </a:rPr>
                        <a:t>2</a:t>
                      </a:r>
                      <a:r>
                        <a:rPr lang="zh-TW" sz="18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</a:p>
                  </a:txBody>
                  <a:tcPr marL="0" marR="0" marT="0" marB="0"/>
                </a:tc>
              </a:tr>
              <a:tr h="591312">
                <a:tc gridSpan="4">
                  <a:txBody>
                    <a:bodyPr/>
                    <a:lstStyle/>
                    <a:p>
                      <a:pPr indent="101600"/>
                      <a:r>
                        <a:rPr lang="zh-TW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截止到2017年年底，存活的病人数及传播途径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</a:tr>
              <a:tr h="1008888">
                <a:tc>
                  <a:txBody>
                    <a:bodyPr/>
                    <a:lstStyle/>
                    <a:p>
                      <a:pPr indent="0" algn="ctr"/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地区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存活病人数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zh-TW" sz="2400">
                          <a:latin typeface="微软雅黑" panose="020B0503020204020204" charset="-122"/>
                          <a:ea typeface="微软雅黑" panose="020B0503020204020204" charset="-122"/>
                        </a:rPr>
                        <a:t>性传播所占比例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</a:tr>
              <a:tr h="704088">
                <a:tc>
                  <a:txBody>
                    <a:bodyPr/>
                    <a:lstStyle/>
                    <a:p>
                      <a:pPr indent="0" algn="ctr"/>
                      <a:r>
                        <a:rPr lang="zh-TW" sz="2100">
                          <a:latin typeface="微软雅黑" panose="020B0503020204020204" charset="-122"/>
                          <a:ea typeface="微软雅黑" panose="020B0503020204020204" charset="-122"/>
                        </a:rPr>
                        <a:t>中国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TW" sz="2100">
                          <a:latin typeface="Arial" panose="020B0604020202020204"/>
                          <a:ea typeface="Arial" panose="020B0604020202020204"/>
                        </a:rPr>
                        <a:t>75</a:t>
                      </a:r>
                      <a:r>
                        <a:rPr lang="zh-TW" sz="2100">
                          <a:latin typeface="微软雅黑" panose="020B0503020204020204" charset="-122"/>
                          <a:ea typeface="微软雅黑" panose="020B0503020204020204" charset="-122"/>
                        </a:rPr>
                        <a:t>万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1322705" indent="0"/>
                      <a:r>
                        <a:rPr lang="zh-TW" sz="2100">
                          <a:latin typeface="Arial" panose="020B0604020202020204"/>
                          <a:ea typeface="Arial" panose="020B0604020202020204"/>
                        </a:rPr>
                        <a:t>95%</a:t>
                      </a:r>
                      <a:r>
                        <a:rPr lang="zh-TW" sz="2100">
                          <a:latin typeface="微软雅黑" panose="020B0503020204020204" charset="-122"/>
                          <a:ea typeface="微软雅黑" panose="020B0503020204020204" charset="-122"/>
                        </a:rPr>
                        <a:t>以上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</a:tr>
              <a:tr h="633984">
                <a:tc>
                  <a:txBody>
                    <a:bodyPr/>
                    <a:lstStyle/>
                    <a:p>
                      <a:pPr indent="0" algn="ctr"/>
                      <a:r>
                        <a:rPr lang="zh-TW" sz="2100">
                          <a:latin typeface="微软雅黑" panose="020B0503020204020204" charset="-122"/>
                          <a:ea typeface="微软雅黑" panose="020B0503020204020204" charset="-122"/>
                        </a:rPr>
                        <a:t>四川省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TW" sz="2100">
                          <a:latin typeface="Arial" panose="020B0604020202020204"/>
                          <a:ea typeface="Arial" panose="020B0604020202020204"/>
                        </a:rPr>
                        <a:t>11</a:t>
                      </a:r>
                      <a:r>
                        <a:rPr lang="zh-TW" sz="2100">
                          <a:latin typeface="微软雅黑" panose="020B0503020204020204" charset="-122"/>
                          <a:ea typeface="微软雅黑" panose="020B0503020204020204" charset="-122"/>
                        </a:rPr>
                        <a:t>万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1322705" indent="0"/>
                      <a:r>
                        <a:rPr lang="zh-TW" sz="2100">
                          <a:latin typeface="Arial" panose="020B0604020202020204"/>
                          <a:ea typeface="Arial" panose="020B0604020202020204"/>
                        </a:rPr>
                        <a:t>80%</a:t>
                      </a:r>
                      <a:r>
                        <a:rPr lang="zh-TW" sz="2100">
                          <a:latin typeface="微软雅黑" panose="020B0503020204020204" charset="-122"/>
                          <a:ea typeface="微软雅黑" panose="020B0503020204020204" charset="-122"/>
                        </a:rPr>
                        <a:t>以上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</a:tr>
              <a:tr h="527304">
                <a:tc>
                  <a:txBody>
                    <a:bodyPr/>
                    <a:lstStyle/>
                    <a:p>
                      <a:pPr indent="0" algn="ctr"/>
                      <a:r>
                        <a:rPr lang="zh-TW" sz="2100">
                          <a:latin typeface="微软雅黑" panose="020B0503020204020204" charset="-122"/>
                          <a:ea typeface="微软雅黑" panose="020B0503020204020204" charset="-122"/>
                        </a:rPr>
                        <a:t>成都市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2100">
                          <a:latin typeface="Arial" panose="020B0604020202020204"/>
                        </a:rPr>
                        <a:t>2.3</a:t>
                      </a:r>
                      <a:r>
                        <a:rPr lang="zh-TW" sz="2100">
                          <a:latin typeface="微软雅黑" panose="020B0503020204020204" charset="-122"/>
                          <a:ea typeface="微软雅黑" panose="020B0503020204020204" charset="-122"/>
                        </a:rPr>
                        <a:t>万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1322705" indent="0"/>
                      <a:r>
                        <a:rPr lang="zh-TW" sz="2100">
                          <a:latin typeface="Arial" panose="020B0604020202020204"/>
                          <a:ea typeface="Arial" panose="020B0604020202020204"/>
                        </a:rPr>
                        <a:t>95%</a:t>
                      </a:r>
                      <a:r>
                        <a:rPr lang="zh-TW" sz="2100">
                          <a:latin typeface="微软雅黑" panose="020B0503020204020204" charset="-122"/>
                          <a:ea typeface="微软雅黑" panose="020B0503020204020204" charset="-122"/>
                        </a:rPr>
                        <a:t>以上</a:t>
                      </a:r>
                    </a:p>
                    <a:p>
                      <a:pPr marR="598805" indent="0" algn="r">
                        <a:lnSpc>
                          <a:spcPct val="77000"/>
                        </a:lnSpc>
                      </a:pPr>
                      <a:r>
                        <a:rPr lang="zh-TW" sz="1400">
                          <a:latin typeface="Arial" panose="020B0604020202020204"/>
                          <a:ea typeface="Arial" panose="020B0604020202020204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584960"/>
            <a:ext cx="3328416" cy="21305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9976" y="481584"/>
            <a:ext cx="3102864" cy="438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52400"/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3、</a:t>
            </a:r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学生疫情形势</a:t>
            </a:r>
          </a:p>
        </p:txBody>
      </p:sp>
      <p:sp>
        <p:nvSpPr>
          <p:cNvPr id="4" name="矩形 3"/>
          <p:cNvSpPr/>
          <p:nvPr/>
        </p:nvSpPr>
        <p:spPr>
          <a:xfrm>
            <a:off x="408432" y="1956816"/>
            <a:ext cx="4032504" cy="2017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750"/>
              </a:spcAft>
            </a:pPr>
            <a:r>
              <a:rPr lang="zh-TW" sz="36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2700">
                <a:latin typeface="微软雅黑" panose="020B0503020204020204" charset="-122"/>
                <a:ea typeface="微软雅黑" panose="020B0503020204020204" charset="-122"/>
              </a:rPr>
              <a:t>男性占</a:t>
            </a:r>
            <a:r>
              <a:rPr lang="zh-TW" sz="2700">
                <a:latin typeface="Arial" panose="020B0604020202020204"/>
                <a:ea typeface="Arial" panose="020B0604020202020204"/>
              </a:rPr>
              <a:t>95%</a:t>
            </a:r>
            <a:r>
              <a:rPr lang="zh-TW" sz="2700">
                <a:latin typeface="微软雅黑" panose="020B0503020204020204" charset="-122"/>
                <a:ea typeface="微软雅黑" panose="020B0503020204020204" charset="-122"/>
              </a:rPr>
              <a:t>以上</a:t>
            </a:r>
          </a:p>
          <a:p>
            <a:pPr indent="0">
              <a:spcAft>
                <a:spcPts val="1470"/>
              </a:spcAft>
            </a:pPr>
            <a:r>
              <a:rPr lang="zh-TW" sz="3600" b="1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•</a:t>
            </a:r>
            <a:r>
              <a:rPr lang="zh-TW" sz="27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全部是经性途径传播感染</a:t>
            </a:r>
          </a:p>
          <a:p>
            <a:pPr indent="0"/>
            <a:r>
              <a:rPr lang="zh-TW" sz="3600" b="1">
                <a:latin typeface="Arial" panose="020B0604020202020204"/>
                <a:ea typeface="Arial" panose="020B0604020202020204"/>
              </a:rPr>
              <a:t>•</a:t>
            </a:r>
            <a:r>
              <a:rPr lang="zh-TW" sz="2700">
                <a:latin typeface="微软雅黑" panose="020B0503020204020204" charset="-122"/>
                <a:ea typeface="微软雅黑" panose="020B0503020204020204" charset="-122"/>
              </a:rPr>
              <a:t>其中同性传播占</a:t>
            </a:r>
            <a:r>
              <a:rPr lang="zh-TW" sz="2700">
                <a:solidFill>
                  <a:srgbClr val="C00000"/>
                </a:solidFill>
                <a:latin typeface="Arial" panose="020B0604020202020204"/>
                <a:ea typeface="Arial" panose="020B0604020202020204"/>
              </a:rPr>
              <a:t>80%</a:t>
            </a:r>
            <a:r>
              <a:rPr lang="zh-TW" sz="27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以上</a:t>
            </a:r>
          </a:p>
        </p:txBody>
      </p:sp>
      <p:sp>
        <p:nvSpPr>
          <p:cNvPr id="5" name="矩形 4"/>
          <p:cNvSpPr/>
          <p:nvPr/>
        </p:nvSpPr>
        <p:spPr>
          <a:xfrm>
            <a:off x="5001768" y="3919728"/>
            <a:ext cx="3770376" cy="3017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成都市每年新报告学生感染者数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440" y="1767840"/>
            <a:ext cx="3258312" cy="15331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88900">
              <a:spcAft>
                <a:spcPts val="1400"/>
              </a:spcAft>
            </a:pPr>
            <a:r>
              <a:rPr lang="zh-TW" sz="4800" b="1">
                <a:latin typeface="微软雅黑" panose="020B0503020204020204" charset="-122"/>
                <a:ea typeface="微软雅黑" panose="020B0503020204020204" charset="-122"/>
              </a:rPr>
              <a:t>第三部分</a:t>
            </a:r>
          </a:p>
          <a:p>
            <a:pPr indent="88900"/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毒品及危害</a:t>
            </a:r>
          </a:p>
        </p:txBody>
      </p:sp>
      <p:sp>
        <p:nvSpPr>
          <p:cNvPr id="3" name="矩形 2"/>
          <p:cNvSpPr/>
          <p:nvPr/>
        </p:nvSpPr>
        <p:spPr>
          <a:xfrm>
            <a:off x="8397240" y="4584192"/>
            <a:ext cx="222504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1400">
                <a:latin typeface="Arial" panose="020B0604020202020204"/>
                <a:ea typeface="Arial" panose="020B0604020202020204"/>
              </a:rPr>
              <a:t>25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42160" y="362712"/>
            <a:ext cx="5032248" cy="4450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3300" b="1">
                <a:latin typeface="微软雅黑" panose="020B0503020204020204" charset="-122"/>
                <a:ea typeface="微软雅黑" panose="020B0503020204020204" charset="-122"/>
              </a:rPr>
              <a:t>新型毒品与传统毒品的区别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76656" y="1002792"/>
          <a:ext cx="7860792" cy="3599688"/>
        </p:xfrm>
        <a:graphic>
          <a:graphicData uri="http://schemas.openxmlformats.org/drawingml/2006/table">
            <a:tbl>
              <a:tblPr/>
              <a:tblGrid>
                <a:gridCol w="1850136"/>
                <a:gridCol w="3386328"/>
                <a:gridCol w="2624328"/>
              </a:tblGrid>
              <a:tr h="606552">
                <a:tc>
                  <a:txBody>
                    <a:bodyPr/>
                    <a:lstStyle/>
                    <a:p>
                      <a:pPr indent="101600"/>
                      <a:r>
                        <a:rPr lang="zh-TW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区别方面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88900"/>
                      <a:r>
                        <a:rPr lang="zh-TW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海洛因等传统毒品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zh-TW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新型毒品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</a:tr>
              <a:tr h="664464">
                <a:tc>
                  <a:txBody>
                    <a:bodyPr/>
                    <a:lstStyle/>
                    <a:p>
                      <a:pPr indent="101600"/>
                      <a:r>
                        <a:rPr lang="zh-TW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合成方式</a:t>
                      </a:r>
                    </a:p>
                  </a:txBody>
                  <a:tcPr marL="0" marR="0" marT="0" marB="0" anchor="b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88900"/>
                      <a:r>
                        <a:rPr lang="zh-TW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原植物再加工的半合成类毒品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970"/>
                        </a:lnSpc>
                      </a:pPr>
                      <a:r>
                        <a:rPr lang="zh-TW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人工合成的化学合成类毒 品，被称为"实验室毒品"</a:t>
                      </a:r>
                    </a:p>
                  </a:txBody>
                  <a:tcPr marL="0" marR="0" marT="0" marB="0" anchor="b">
                    <a:solidFill>
                      <a:srgbClr val="D2DDEF"/>
                    </a:solidFill>
                  </a:tcPr>
                </a:tc>
              </a:tr>
              <a:tr h="801624">
                <a:tc>
                  <a:txBody>
                    <a:bodyPr/>
                    <a:lstStyle/>
                    <a:p>
                      <a:pPr indent="101600"/>
                      <a:r>
                        <a:rPr lang="zh-TW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吸食方式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88900"/>
                      <a:r>
                        <a:rPr lang="zh-TW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吸烟式或注射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zh-TW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口服、鼻吸（隐蔽性强）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indent="101600"/>
                      <a:r>
                        <a:rPr lang="zh-TW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对机体的作用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88900"/>
                      <a:r>
                        <a:rPr lang="zh-TW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镇痛、镇静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zh-TW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致幻、致兴奋、抑制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</a:tr>
              <a:tr h="810768">
                <a:tc>
                  <a:txBody>
                    <a:bodyPr/>
                    <a:lstStyle/>
                    <a:p>
                      <a:pPr indent="101600"/>
                      <a:r>
                        <a:rPr lang="zh-TW" sz="16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吸食与犯罪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88900"/>
                      <a:r>
                        <a:rPr lang="zh-TW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为了吸食而犯罪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zh-TW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吸食后犯罪</a:t>
                      </a:r>
                    </a:p>
                  </a:txBody>
                  <a:tcPr marL="0" marR="0" marT="0" marB="0" anchor="ctr">
                    <a:solidFill>
                      <a:srgbClr val="D2DDE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184" y="1249680"/>
            <a:ext cx="6074664" cy="33771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7832" y="426720"/>
            <a:ext cx="2746248" cy="4846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3600" b="1">
                <a:latin typeface="微软雅黑" panose="020B0503020204020204" charset="-122"/>
                <a:ea typeface="微软雅黑" panose="020B0503020204020204" charset="-122"/>
              </a:rPr>
              <a:t>主要传统毒品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3640" y="2136648"/>
            <a:ext cx="3176016" cy="30205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8368" y="1255776"/>
            <a:ext cx="2115312" cy="8656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51048" y="435864"/>
            <a:ext cx="3221736" cy="481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3600" b="1">
                <a:latin typeface="微软雅黑" panose="020B0503020204020204" charset="-122"/>
                <a:ea typeface="微软雅黑" panose="020B0503020204020204" charset="-122"/>
              </a:rPr>
              <a:t>新型毒品的分类</a:t>
            </a:r>
          </a:p>
        </p:txBody>
      </p:sp>
      <p:sp>
        <p:nvSpPr>
          <p:cNvPr id="5" name="矩形 4"/>
          <p:cNvSpPr/>
          <p:nvPr/>
        </p:nvSpPr>
        <p:spPr>
          <a:xfrm>
            <a:off x="2825496" y="1496568"/>
            <a:ext cx="1392936" cy="2895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中枢兴奋类</a:t>
            </a:r>
            <a:r>
              <a:rPr lang="zh-TW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</a:p>
        </p:txBody>
      </p:sp>
      <p:sp>
        <p:nvSpPr>
          <p:cNvPr id="6" name="矩形 5"/>
          <p:cNvSpPr/>
          <p:nvPr/>
        </p:nvSpPr>
        <p:spPr>
          <a:xfrm>
            <a:off x="5666232" y="2392680"/>
            <a:ext cx="914400" cy="2590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CN" sz="1800" b="1">
                <a:solidFill>
                  <a:srgbClr val="CB6577"/>
                </a:solidFill>
                <a:latin typeface="微软雅黑" panose="020B0503020204020204" charset="-122"/>
                <a:ea typeface="微软雅黑" panose="020B0503020204020204" charset="-122"/>
              </a:rPr>
              <a:t>［</a:t>
            </a:r>
            <a:r>
              <a:rPr 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致</a:t>
            </a:r>
            <a:r>
              <a:rPr lang="zh-TW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幻剂</a:t>
            </a:r>
            <a:r>
              <a:rPr lang="zh-TW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!</a:t>
            </a:r>
          </a:p>
        </p:txBody>
      </p:sp>
      <p:sp>
        <p:nvSpPr>
          <p:cNvPr id="7" name="矩形 6"/>
          <p:cNvSpPr/>
          <p:nvPr/>
        </p:nvSpPr>
        <p:spPr>
          <a:xfrm>
            <a:off x="4111752" y="3788664"/>
            <a:ext cx="1286256" cy="2865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中枢抑制类</a:t>
            </a:r>
          </a:p>
        </p:txBody>
      </p:sp>
      <p:sp>
        <p:nvSpPr>
          <p:cNvPr id="8" name="矩形 7"/>
          <p:cNvSpPr/>
          <p:nvPr/>
        </p:nvSpPr>
        <p:spPr>
          <a:xfrm>
            <a:off x="4206240" y="1490472"/>
            <a:ext cx="2154936" cy="301752"/>
          </a:xfrm>
          <a:prstGeom prst="rect">
            <a:avLst/>
          </a:prstGeom>
          <a:solidFill>
            <a:srgbClr val="A5A5A5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甲基苯丙胺（冰毒:</a:t>
            </a:r>
          </a:p>
        </p:txBody>
      </p:sp>
      <p:sp>
        <p:nvSpPr>
          <p:cNvPr id="9" name="矩形 8"/>
          <p:cNvSpPr/>
          <p:nvPr/>
        </p:nvSpPr>
        <p:spPr>
          <a:xfrm>
            <a:off x="3310128" y="4209288"/>
            <a:ext cx="2877312" cy="256032"/>
          </a:xfrm>
          <a:prstGeom prst="rect">
            <a:avLst/>
          </a:prstGeom>
          <a:solidFill>
            <a:srgbClr val="F8CBAC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三唑仑、氟硝安定和</a:t>
            </a: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</a:rPr>
              <a:t>Y-</a:t>
            </a:r>
            <a:r>
              <a:rPr lang="zh-TW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羟丁酸等</a:t>
            </a:r>
          </a:p>
        </p:txBody>
      </p:sp>
      <p:sp>
        <p:nvSpPr>
          <p:cNvPr id="10" name="矩形 9"/>
          <p:cNvSpPr/>
          <p:nvPr/>
        </p:nvSpPr>
        <p:spPr>
          <a:xfrm>
            <a:off x="969264" y="2697480"/>
            <a:ext cx="1499616" cy="597408"/>
          </a:xfrm>
          <a:prstGeom prst="rect">
            <a:avLst/>
          </a:prstGeom>
          <a:solidFill>
            <a:srgbClr val="E2C5DC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5"/>
              </a:lnSpc>
            </a:pPr>
            <a:r>
              <a:rPr lang="zh-CN" sz="1700" b="1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♦</a:t>
            </a:r>
            <a:r>
              <a:rPr 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甲</a:t>
            </a:r>
            <a:r>
              <a:rPr lang="zh-TW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二氧基甲基苯 （</a:t>
            </a: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</a:rPr>
              <a:t>MDMA</a:t>
            </a:r>
            <a:r>
              <a:rPr lang="zh-TW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，■头</a:t>
            </a:r>
          </a:p>
        </p:txBody>
      </p:sp>
      <p:sp>
        <p:nvSpPr>
          <p:cNvPr id="12" name="矩形 11"/>
          <p:cNvSpPr/>
          <p:nvPr/>
        </p:nvSpPr>
        <p:spPr>
          <a:xfrm>
            <a:off x="6601968" y="2429256"/>
            <a:ext cx="1895856" cy="204216"/>
          </a:xfrm>
          <a:prstGeom prst="rect">
            <a:avLst/>
          </a:prstGeom>
          <a:solidFill>
            <a:srgbClr val="9DC4E7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麦角乙二胺</a:t>
            </a:r>
            <a:r>
              <a:rPr lang="en-US" sz="1600" b="1">
                <a:solidFill>
                  <a:srgbClr val="FFFFFF"/>
                </a:solidFill>
                <a:latin typeface="微软雅黑" panose="020B0503020204020204" charset="-122"/>
              </a:rPr>
              <a:t>（LSD）.</a:t>
            </a:r>
          </a:p>
        </p:txBody>
      </p:sp>
      <p:sp>
        <p:nvSpPr>
          <p:cNvPr id="13" name="矩形 12"/>
          <p:cNvSpPr/>
          <p:nvPr/>
        </p:nvSpPr>
        <p:spPr>
          <a:xfrm>
            <a:off x="6086856" y="2633472"/>
            <a:ext cx="2410968" cy="219456"/>
          </a:xfrm>
          <a:prstGeom prst="rect">
            <a:avLst/>
          </a:prstGeom>
          <a:solidFill>
            <a:srgbClr val="9DC4E7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■司卡林和分离性麻醉剂</a:t>
            </a:r>
          </a:p>
        </p:txBody>
      </p:sp>
      <p:sp>
        <p:nvSpPr>
          <p:cNvPr id="14" name="矩形 13"/>
          <p:cNvSpPr/>
          <p:nvPr/>
        </p:nvSpPr>
        <p:spPr>
          <a:xfrm>
            <a:off x="6086856" y="2852928"/>
            <a:ext cx="2410968" cy="365760"/>
          </a:xfrm>
          <a:prstGeom prst="rect">
            <a:avLst/>
          </a:prstGeom>
          <a:solidFill>
            <a:srgbClr val="9DC4E7"/>
          </a:solidFill>
        </p:spPr>
        <p:txBody>
          <a:bodyPr wrap="none" lIns="0" tIns="0" rIns="0" bIns="0">
            <a:noAutofit/>
          </a:bodyPr>
          <a:lstStyle/>
          <a:p>
            <a:pPr indent="609600"/>
            <a:r>
              <a:rPr lang="en-US" sz="1800" b="1">
                <a:solidFill>
                  <a:srgbClr val="FFFFFF"/>
                </a:solidFill>
                <a:latin typeface="微软雅黑" panose="020B0503020204020204" charset="-122"/>
              </a:rPr>
              <a:t>（K</a:t>
            </a:r>
            <a:r>
              <a:rPr lang="zh-TW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粉）</a:t>
            </a:r>
          </a:p>
        </p:txBody>
      </p:sp>
      <p:sp>
        <p:nvSpPr>
          <p:cNvPr id="16" name="矩形 15"/>
          <p:cNvSpPr/>
          <p:nvPr/>
        </p:nvSpPr>
        <p:spPr>
          <a:xfrm>
            <a:off x="957072" y="2307336"/>
            <a:ext cx="1853184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兼具兴奋和致幻类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09672" y="268224"/>
            <a:ext cx="3685032" cy="4846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3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新型毒品常见模样</a:t>
            </a:r>
          </a:p>
        </p:txBody>
      </p:sp>
      <p:sp>
        <p:nvSpPr>
          <p:cNvPr id="4" name="矩形 3"/>
          <p:cNvSpPr/>
          <p:nvPr/>
        </p:nvSpPr>
        <p:spPr>
          <a:xfrm>
            <a:off x="6864096" y="996696"/>
            <a:ext cx="1575816" cy="414528"/>
          </a:xfrm>
          <a:prstGeom prst="rect">
            <a:avLst/>
          </a:prstGeom>
          <a:solidFill>
            <a:srgbClr val="272626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zh-TW" sz="1300">
                <a:solidFill>
                  <a:srgbClr val="FFFFFF"/>
                </a:solidFill>
                <a:latin typeface="MingLiU" panose="02020509000000000000" charset="-120"/>
                <a:ea typeface="MingLiU" panose="02020509000000000000" charset="-120"/>
              </a:rPr>
              <a:t>毒品曾使用的伪装</a:t>
            </a:r>
          </a:p>
          <a:p>
            <a:pPr indent="0" algn="ctr"/>
            <a:r>
              <a:rPr lang="zh-TW" sz="1300">
                <a:solidFill>
                  <a:srgbClr val="FFFFFF"/>
                </a:solidFill>
                <a:latin typeface="MingLiU" panose="02020509000000000000" charset="-120"/>
                <a:ea typeface="MingLiU" panose="02020509000000000000" charset="-120"/>
              </a:rPr>
              <a:t>——跳跳糖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4416" y="2955036"/>
            <a:ext cx="216408" cy="230124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zh-CN" sz="180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=</a:t>
            </a:r>
          </a:p>
        </p:txBody>
      </p:sp>
      <p:sp>
        <p:nvSpPr>
          <p:cNvPr id="3" name="矩形 2"/>
          <p:cNvSpPr/>
          <p:nvPr/>
        </p:nvSpPr>
        <p:spPr>
          <a:xfrm>
            <a:off x="478790" y="1776730"/>
            <a:ext cx="3550920" cy="15303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482600">
              <a:spcBef>
                <a:spcPts val="6930"/>
              </a:spcBef>
              <a:spcAft>
                <a:spcPts val="1400"/>
              </a:spcAft>
            </a:pPr>
            <a:r>
              <a:rPr lang="zh-TW" sz="4800" b="1">
                <a:latin typeface="微软雅黑" panose="020B0503020204020204" charset="-122"/>
                <a:ea typeface="微软雅黑" panose="020B0503020204020204" charset="-122"/>
              </a:rPr>
              <a:t>第一部分</a:t>
            </a:r>
          </a:p>
          <a:p>
            <a:pPr indent="482600"/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艾滋病基本知识</a:t>
            </a:r>
          </a:p>
        </p:txBody>
      </p:sp>
      <p:sp>
        <p:nvSpPr>
          <p:cNvPr id="4" name="矩形 3"/>
          <p:cNvSpPr/>
          <p:nvPr/>
        </p:nvSpPr>
        <p:spPr>
          <a:xfrm>
            <a:off x="8372856" y="4703064"/>
            <a:ext cx="121920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zh-TW" sz="1400">
                <a:latin typeface="Arial" panose="020B0604020202020204"/>
                <a:ea typeface="Arial" panose="020B0604020202020204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5808" y="0"/>
            <a:ext cx="2167128" cy="13380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24" y="103632"/>
            <a:ext cx="1539240" cy="13776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6520" y="3352800"/>
            <a:ext cx="2627376" cy="17556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8248" y="365760"/>
            <a:ext cx="1837944" cy="481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3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新型毒品</a:t>
            </a:r>
          </a:p>
        </p:txBody>
      </p:sp>
      <p:sp>
        <p:nvSpPr>
          <p:cNvPr id="7" name="矩形 6"/>
          <p:cNvSpPr/>
          <p:nvPr/>
        </p:nvSpPr>
        <p:spPr>
          <a:xfrm>
            <a:off x="338328" y="1307592"/>
            <a:ext cx="161544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1800" i="1">
                <a:solidFill>
                  <a:srgbClr val="48231C"/>
                </a:solidFill>
                <a:latin typeface="Arial" panose="020B0604020202020204"/>
                <a:ea typeface="Arial" panose="020B0604020202020204"/>
              </a:rPr>
              <a:t>0</a:t>
            </a:r>
          </a:p>
        </p:txBody>
      </p:sp>
      <p:sp>
        <p:nvSpPr>
          <p:cNvPr id="8" name="矩形 7"/>
          <p:cNvSpPr/>
          <p:nvPr/>
        </p:nvSpPr>
        <p:spPr>
          <a:xfrm>
            <a:off x="338328" y="1524000"/>
            <a:ext cx="8510016" cy="3017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01600"/>
            <a:r>
              <a:rPr lang="zh-TW" sz="2400" i="1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新型毒品：直接作用于中枢神经系统，具有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致幻、致兴奋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等</a:t>
            </a:r>
          </a:p>
        </p:txBody>
      </p:sp>
      <p:sp>
        <p:nvSpPr>
          <p:cNvPr id="9" name="矩形 8"/>
          <p:cNvSpPr/>
          <p:nvPr/>
        </p:nvSpPr>
        <p:spPr>
          <a:xfrm>
            <a:off x="691896" y="2054352"/>
            <a:ext cx="7443216" cy="3383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368300"/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作用，严重影响大月凶神经系统功能的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成瘾性化学合成品</a:t>
            </a:r>
          </a:p>
        </p:txBody>
      </p:sp>
      <p:sp>
        <p:nvSpPr>
          <p:cNvPr id="10" name="矩形 9"/>
          <p:cNvSpPr/>
          <p:nvPr/>
        </p:nvSpPr>
        <p:spPr>
          <a:xfrm>
            <a:off x="457200" y="2648712"/>
            <a:ext cx="7769352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01600"/>
            <a:r>
              <a:rPr lang="zh-TW" sz="24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常见种类：</a:t>
            </a:r>
            <a:r>
              <a:rPr lang="en-US" sz="2400">
                <a:latin typeface="微软雅黑" panose="020B0503020204020204" charset="-122"/>
              </a:rPr>
              <a:t>K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粉、摇头丸、冰毒、麻古、忽悠悠、神仙水</a:t>
            </a:r>
          </a:p>
        </p:txBody>
      </p:sp>
      <p:sp>
        <p:nvSpPr>
          <p:cNvPr id="11" name="矩形 10"/>
          <p:cNvSpPr/>
          <p:nvPr/>
        </p:nvSpPr>
        <p:spPr>
          <a:xfrm>
            <a:off x="454152" y="3267456"/>
            <a:ext cx="5669280" cy="877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01600">
              <a:spcAft>
                <a:spcPts val="1190"/>
              </a:spcAft>
            </a:pPr>
            <a:r>
              <a:rPr lang="zh-TW" sz="21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新型毒品与艾滋病</a:t>
            </a:r>
          </a:p>
          <a:p>
            <a:pPr indent="101600"/>
            <a:r>
              <a:rPr lang="zh-TW" sz="21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增强性冲动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易发生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无保护性行为、群交行为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88" y="2462784"/>
            <a:ext cx="3310128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5616" y="2538984"/>
            <a:ext cx="1036320" cy="23439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9720" y="1207008"/>
            <a:ext cx="3008376" cy="13014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7040" y="2215896"/>
            <a:ext cx="658368" cy="9326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9344" y="2191512"/>
            <a:ext cx="566928" cy="22280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8352" y="2237232"/>
            <a:ext cx="1298448" cy="2289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6576" y="1188720"/>
            <a:ext cx="957072" cy="990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92368" y="1280160"/>
            <a:ext cx="551688" cy="8991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9128" y="1447800"/>
            <a:ext cx="1027176" cy="667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60208" y="4096512"/>
            <a:ext cx="917448" cy="5394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6344" y="3627120"/>
            <a:ext cx="941832" cy="12710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42872" y="3639312"/>
            <a:ext cx="841248" cy="8321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05912" y="1237488"/>
            <a:ext cx="560832" cy="9692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7304" y="1307592"/>
            <a:ext cx="1018032" cy="94792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31520" y="2325624"/>
            <a:ext cx="612648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1000">
                <a:latin typeface="微软雅黑" panose="020B0503020204020204" charset="-122"/>
                <a:ea typeface="微软雅黑" panose="020B0503020204020204" charset="-122"/>
              </a:rPr>
              <a:t>万辉克斯</a:t>
            </a:r>
          </a:p>
        </p:txBody>
      </p:sp>
      <p:sp>
        <p:nvSpPr>
          <p:cNvPr id="17" name="矩形 16"/>
          <p:cNvSpPr/>
          <p:nvPr/>
        </p:nvSpPr>
        <p:spPr>
          <a:xfrm>
            <a:off x="2843784" y="4514088"/>
            <a:ext cx="667512" cy="286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105"/>
              </a:lnSpc>
            </a:pPr>
            <a:r>
              <a:rPr lang="zh-TW" sz="900">
                <a:latin typeface="微软雅黑" panose="020B0503020204020204" charset="-122"/>
                <a:ea typeface="微软雅黑" panose="020B0503020204020204" charset="-122"/>
              </a:rPr>
              <a:t>复方磷酸可 待</a:t>
            </a:r>
          </a:p>
        </p:txBody>
      </p:sp>
      <p:sp>
        <p:nvSpPr>
          <p:cNvPr id="18" name="矩形 17"/>
          <p:cNvSpPr/>
          <p:nvPr/>
        </p:nvSpPr>
        <p:spPr>
          <a:xfrm>
            <a:off x="1676400" y="4587240"/>
            <a:ext cx="573024" cy="3108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zh-TW" sz="1000">
                <a:latin typeface="微软雅黑" panose="020B0503020204020204" charset="-122"/>
                <a:ea typeface="微软雅黑" panose="020B0503020204020204" charset="-122"/>
              </a:rPr>
              <a:t>联邦克立</a:t>
            </a:r>
          </a:p>
          <a:p>
            <a:pPr indent="0"/>
            <a:r>
              <a:rPr lang="zh-TW" sz="1000">
                <a:latin typeface="微软雅黑" panose="020B0503020204020204" charset="-122"/>
                <a:ea typeface="微软雅黑" panose="020B0503020204020204" charset="-122"/>
              </a:rPr>
              <a:t>安</a:t>
            </a:r>
          </a:p>
        </p:txBody>
      </p:sp>
      <p:sp>
        <p:nvSpPr>
          <p:cNvPr id="19" name="矩形 18"/>
          <p:cNvSpPr/>
          <p:nvPr/>
        </p:nvSpPr>
        <p:spPr>
          <a:xfrm>
            <a:off x="874776" y="469392"/>
            <a:ext cx="7153656" cy="4114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滥用止咳水.助兴剂（游走于法律边缘）</a:t>
            </a:r>
          </a:p>
        </p:txBody>
      </p:sp>
      <p:sp>
        <p:nvSpPr>
          <p:cNvPr id="20" name="矩形 19"/>
          <p:cNvSpPr/>
          <p:nvPr/>
        </p:nvSpPr>
        <p:spPr>
          <a:xfrm>
            <a:off x="518160" y="2688336"/>
            <a:ext cx="377952" cy="134112"/>
          </a:xfrm>
          <a:prstGeom prst="rect">
            <a:avLst/>
          </a:prstGeom>
          <a:solidFill>
            <a:srgbClr val="096B82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zh-TW" sz="400">
                <a:solidFill>
                  <a:srgbClr val="B4C1CC"/>
                </a:solidFill>
                <a:latin typeface="MingLiU" panose="02020509000000000000" charset="-120"/>
                <a:ea typeface="MingLiU" panose="02020509000000000000" charset="-120"/>
              </a:rPr>
              <a:t>复</a:t>
            </a:r>
            <a:r>
              <a:rPr lang="en-US" sz="400">
                <a:solidFill>
                  <a:srgbClr val="B4C1CC"/>
                </a:solidFill>
                <a:latin typeface="MingLiU" panose="02020509000000000000" charset="-120"/>
              </a:rPr>
              <a:t>S</a:t>
            </a:r>
            <a:r>
              <a:rPr lang="zh-TW" sz="400">
                <a:solidFill>
                  <a:srgbClr val="B4C1CC"/>
                </a:solidFill>
                <a:latin typeface="MingLiU" panose="02020509000000000000" charset="-120"/>
                <a:ea typeface="MingLiU" panose="02020509000000000000" charset="-120"/>
              </a:rPr>
              <a:t>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6824" y="1767840"/>
            <a:ext cx="1024128" cy="627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zh-TW" sz="4800" b="1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sz="1700">
                <a:latin typeface="Wingdings" panose="05000000000000000000"/>
              </a:rPr>
              <a:t>I</a:t>
            </a:r>
          </a:p>
        </p:txBody>
      </p:sp>
      <p:sp>
        <p:nvSpPr>
          <p:cNvPr id="3" name="矩形 2"/>
          <p:cNvSpPr/>
          <p:nvPr/>
        </p:nvSpPr>
        <p:spPr>
          <a:xfrm>
            <a:off x="1844040" y="1767840"/>
            <a:ext cx="1886712" cy="630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1700">
                <a:latin typeface="Wingdings" panose="05000000000000000000"/>
                <a:ea typeface="Wingdings" panose="05000000000000000000"/>
              </a:rPr>
              <a:t>I</a:t>
            </a:r>
            <a:r>
              <a:rPr lang="zh-TW" sz="4800" b="1">
                <a:latin typeface="微软雅黑" panose="020B0503020204020204" charset="-122"/>
                <a:ea typeface="微软雅黑" panose="020B0503020204020204" charset="-122"/>
              </a:rPr>
              <a:t>部分</a:t>
            </a:r>
          </a:p>
        </p:txBody>
      </p:sp>
      <p:sp>
        <p:nvSpPr>
          <p:cNvPr id="4" name="矩形 3"/>
          <p:cNvSpPr/>
          <p:nvPr/>
        </p:nvSpPr>
        <p:spPr>
          <a:xfrm>
            <a:off x="475488" y="2865120"/>
            <a:ext cx="3681984" cy="4328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艾滋病相关政策法规</a:t>
            </a:r>
          </a:p>
        </p:txBody>
      </p:sp>
      <p:sp>
        <p:nvSpPr>
          <p:cNvPr id="5" name="矩形 4"/>
          <p:cNvSpPr/>
          <p:nvPr/>
        </p:nvSpPr>
        <p:spPr>
          <a:xfrm>
            <a:off x="8452104" y="4617720"/>
            <a:ext cx="216408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400">
                <a:latin typeface="Arial" panose="020B0604020202020204"/>
                <a:ea typeface="Arial" panose="020B0604020202020204"/>
              </a:rPr>
              <a:t>32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9296" y="167640"/>
            <a:ext cx="6035040" cy="41544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4016" y="3194304"/>
            <a:ext cx="1840992" cy="11765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49112" y="2551176"/>
            <a:ext cx="377952" cy="1981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1300">
                <a:latin typeface="MingLiU" panose="02020509000000000000" charset="-120"/>
                <a:ea typeface="MingLiU" panose="02020509000000000000" charset="-120"/>
              </a:rPr>
              <a:t>针对:</a:t>
            </a:r>
          </a:p>
        </p:txBody>
      </p:sp>
      <p:sp>
        <p:nvSpPr>
          <p:cNvPr id="5" name="矩形 4"/>
          <p:cNvSpPr/>
          <p:nvPr/>
        </p:nvSpPr>
        <p:spPr>
          <a:xfrm>
            <a:off x="6059424" y="2971800"/>
            <a:ext cx="377952" cy="1920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zh-TW" sz="1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TW" sz="1300">
                <a:solidFill>
                  <a:srgbClr val="FF0000"/>
                </a:solidFill>
                <a:latin typeface="MingLiU" panose="02020509000000000000" charset="-120"/>
                <a:ea typeface="MingLiU" panose="02020509000000000000" charset="-120"/>
              </a:rPr>
              <a:t>元</a:t>
            </a:r>
            <a:r>
              <a:rPr lang="zh-TW" sz="1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</a:p>
        </p:txBody>
      </p:sp>
      <p:sp>
        <p:nvSpPr>
          <p:cNvPr id="6" name="矩形 5"/>
          <p:cNvSpPr/>
          <p:nvPr/>
        </p:nvSpPr>
        <p:spPr>
          <a:xfrm>
            <a:off x="585216" y="368808"/>
            <a:ext cx="4315968" cy="5181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1、艾滋病相关政策法规</a:t>
            </a:r>
          </a:p>
        </p:txBody>
      </p:sp>
      <p:sp>
        <p:nvSpPr>
          <p:cNvPr id="7" name="矩形 6"/>
          <p:cNvSpPr/>
          <p:nvPr/>
        </p:nvSpPr>
        <p:spPr>
          <a:xfrm>
            <a:off x="6638544" y="2956560"/>
            <a:ext cx="1094232" cy="2133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300">
                <a:latin typeface="MingLiU" panose="02020509000000000000" charset="-120"/>
                <a:ea typeface="MingLiU" panose="02020509000000000000" charset="-120"/>
              </a:rPr>
              <a:t>（未成年患者）</a:t>
            </a:r>
          </a:p>
        </p:txBody>
      </p:sp>
      <p:sp>
        <p:nvSpPr>
          <p:cNvPr id="9" name="矩形 8"/>
          <p:cNvSpPr/>
          <p:nvPr/>
        </p:nvSpPr>
        <p:spPr>
          <a:xfrm>
            <a:off x="3922776" y="2962656"/>
            <a:ext cx="1475232" cy="1584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1300" b="1">
                <a:latin typeface="Arial" panose="020B0604020202020204"/>
              </a:rPr>
              <a:t>Description of the</a:t>
            </a:r>
          </a:p>
        </p:txBody>
      </p:sp>
      <p:sp>
        <p:nvSpPr>
          <p:cNvPr id="10" name="矩形 9"/>
          <p:cNvSpPr/>
          <p:nvPr/>
        </p:nvSpPr>
        <p:spPr>
          <a:xfrm>
            <a:off x="3922776" y="3121152"/>
            <a:ext cx="1085088" cy="1737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1300" b="1">
                <a:latin typeface="Arial" panose="020B0604020202020204"/>
              </a:rPr>
              <a:t>contents</a:t>
            </a:r>
          </a:p>
        </p:txBody>
      </p:sp>
      <p:sp>
        <p:nvSpPr>
          <p:cNvPr id="12" name="矩形 11"/>
          <p:cNvSpPr/>
          <p:nvPr/>
        </p:nvSpPr>
        <p:spPr>
          <a:xfrm>
            <a:off x="152400" y="1152144"/>
            <a:ext cx="2487168" cy="2036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〃四免〃</a:t>
            </a:r>
          </a:p>
          <a:p>
            <a:pPr indent="0">
              <a:lnSpc>
                <a:spcPts val="3160"/>
              </a:lnSpc>
            </a:pP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免费咨询检测</a:t>
            </a:r>
            <a:r>
              <a:rPr lang="en-US" sz="1800">
                <a:latin typeface="微软雅黑" panose="020B0503020204020204" charset="-122"/>
              </a:rPr>
              <a:t>（</a:t>
            </a:r>
            <a:r>
              <a:rPr lang="en-US" sz="1800">
                <a:latin typeface="Arial" panose="020B0604020202020204"/>
              </a:rPr>
              <a:t>VCT</a:t>
            </a:r>
            <a:r>
              <a:rPr lang="en-US" sz="1800">
                <a:latin typeface="微软雅黑" panose="020B0503020204020204" charset="-122"/>
              </a:rPr>
              <a:t>） 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免费治疗（应治尽治） 免费母婴阻断 免费上学（艾滋病孤儿）</a:t>
            </a:r>
          </a:p>
        </p:txBody>
      </p:sp>
      <p:sp>
        <p:nvSpPr>
          <p:cNvPr id="14" name="矩形 13"/>
          <p:cNvSpPr/>
          <p:nvPr/>
        </p:nvSpPr>
        <p:spPr>
          <a:xfrm>
            <a:off x="6434328" y="1969008"/>
            <a:ext cx="786384" cy="3291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CN" sz="2400">
                <a:latin typeface="微软雅黑" panose="020B0503020204020204" charset="-122"/>
                <a:ea typeface="微软雅黑" panose="020B0503020204020204" charset="-122"/>
              </a:rPr>
              <a:t>关怀〃</a:t>
            </a:r>
          </a:p>
        </p:txBody>
      </p:sp>
      <p:sp>
        <p:nvSpPr>
          <p:cNvPr id="15" name="矩形 14"/>
          <p:cNvSpPr/>
          <p:nvPr/>
        </p:nvSpPr>
        <p:spPr>
          <a:xfrm>
            <a:off x="1054608" y="3791712"/>
            <a:ext cx="1210056" cy="7833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215"/>
              </a:lnSpc>
            </a:pP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各地政府 支持性政策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7984" y="3002280"/>
            <a:ext cx="2947416" cy="19171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5424" y="490728"/>
            <a:ext cx="3511296" cy="438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CN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2、</a:t>
            </a:r>
            <a:r>
              <a:rPr lang="zh-TW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恶意传播艾滋病</a:t>
            </a:r>
          </a:p>
        </p:txBody>
      </p:sp>
      <p:sp>
        <p:nvSpPr>
          <p:cNvPr id="4" name="矩形 3"/>
          <p:cNvSpPr/>
          <p:nvPr/>
        </p:nvSpPr>
        <p:spPr>
          <a:xfrm>
            <a:off x="420624" y="1450848"/>
            <a:ext cx="4526280" cy="2987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900">
                <a:latin typeface="Arial" panose="020B0604020202020204"/>
                <a:ea typeface="Arial" panose="020B0604020202020204"/>
              </a:rPr>
              <a:t>♦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明知自己感染艾滋病而卖淫、嫖娼的。</a:t>
            </a:r>
          </a:p>
        </p:txBody>
      </p:sp>
      <p:sp>
        <p:nvSpPr>
          <p:cNvPr id="5" name="矩形 4"/>
          <p:cNvSpPr/>
          <p:nvPr/>
        </p:nvSpPr>
        <p:spPr>
          <a:xfrm>
            <a:off x="420624" y="2026920"/>
            <a:ext cx="4526280" cy="3017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900">
                <a:latin typeface="Arial" panose="020B0604020202020204"/>
                <a:ea typeface="Arial" panose="020B0604020202020204"/>
              </a:rPr>
              <a:t>♦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明知自己感染艾滋病,故意不采取防范措施而与他人发生性关系的。</a:t>
            </a:r>
          </a:p>
        </p:txBody>
      </p:sp>
      <p:sp>
        <p:nvSpPr>
          <p:cNvPr id="6" name="矩形 5"/>
          <p:cNvSpPr/>
          <p:nvPr/>
        </p:nvSpPr>
        <p:spPr>
          <a:xfrm>
            <a:off x="408432" y="2599944"/>
            <a:ext cx="4005072" cy="1959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390"/>
              </a:lnSpc>
            </a:pP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处罚：以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故意伤害罪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中的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重伤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处罚 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如果你或者身边的人遭受恶意传播 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留存传播者知晓感染的证据</a:t>
            </a:r>
          </a:p>
          <a:p>
            <a:pPr indent="0">
              <a:lnSpc>
                <a:spcPts val="4390"/>
              </a:lnSpc>
            </a:pP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法律途径获取传播者感染的证据</a:t>
            </a:r>
          </a:p>
        </p:txBody>
      </p:sp>
      <p:sp>
        <p:nvSpPr>
          <p:cNvPr id="7" name="矩形 6"/>
          <p:cNvSpPr/>
          <p:nvPr/>
        </p:nvSpPr>
        <p:spPr>
          <a:xfrm>
            <a:off x="4946904" y="2599944"/>
            <a:ext cx="1874520" cy="3017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100" b="1">
                <a:solidFill>
                  <a:srgbClr val="FF0000"/>
                </a:solidFill>
                <a:latin typeface="Arial" panose="020B0604020202020204"/>
              </a:rPr>
              <a:t>3-10</a:t>
            </a:r>
            <a:r>
              <a:rPr lang="zh-TW" sz="21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年有期徒刑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440" y="1767840"/>
            <a:ext cx="3258312" cy="15331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400"/>
              </a:spcAft>
            </a:pPr>
            <a:r>
              <a:rPr lang="zh-TW" sz="4800" b="1">
                <a:latin typeface="微软雅黑" panose="020B0503020204020204" charset="-122"/>
                <a:ea typeface="微软雅黑" panose="020B0503020204020204" charset="-122"/>
              </a:rPr>
              <a:t>第五部分</a:t>
            </a:r>
          </a:p>
          <a:p>
            <a:pPr indent="0"/>
            <a:r>
              <a:rPr lang="zh-TW" sz="3200" b="1">
                <a:latin typeface="微软雅黑" panose="020B0503020204020204" charset="-122"/>
                <a:ea typeface="微软雅黑" panose="020B0503020204020204" charset="-122"/>
              </a:rPr>
              <a:t>如何预防艾滋病</a:t>
            </a:r>
          </a:p>
        </p:txBody>
      </p:sp>
      <p:sp>
        <p:nvSpPr>
          <p:cNvPr id="3" name="矩形 2"/>
          <p:cNvSpPr/>
          <p:nvPr/>
        </p:nvSpPr>
        <p:spPr>
          <a:xfrm>
            <a:off x="8421624" y="4623816"/>
            <a:ext cx="219456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400">
                <a:latin typeface="Arial" panose="020B0604020202020204"/>
                <a:ea typeface="Arial" panose="020B0604020202020204"/>
              </a:rPr>
              <a:t>35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0464"/>
            <a:ext cx="9147048" cy="2209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2440" y="454152"/>
            <a:ext cx="8317992" cy="2423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zh-CN" sz="3600" b="1">
                <a:latin typeface="微软雅黑" panose="020B0503020204020204" charset="-122"/>
                <a:ea typeface="微软雅黑" panose="020B0503020204020204" charset="-122"/>
              </a:rPr>
              <a:t>_______________________________</a:t>
            </a:r>
            <a:r>
              <a:rPr lang="zh-TW" sz="3600" b="1">
                <a:latin typeface="微软雅黑" panose="020B0503020204020204" charset="-122"/>
                <a:ea typeface="微软雅黑" panose="020B0503020204020204" charset="-122"/>
              </a:rPr>
              <a:t>拒绝高危行为_______________________________</a:t>
            </a:r>
          </a:p>
          <a:p>
            <a:pPr indent="0">
              <a:lnSpc>
                <a:spcPts val="4730"/>
              </a:lnSpc>
            </a:pPr>
            <a:r>
              <a:rPr lang="zh-TW" sz="33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♦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无套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的男男</a:t>
            </a:r>
            <a:r>
              <a:rPr lang="zh-TW" sz="2400">
                <a:latin typeface="Arial" panose="020B0604020202020204"/>
                <a:ea typeface="Arial" panose="020B0604020202020204"/>
              </a:rPr>
              <a:t>/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男女的插入式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阴道交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（男传女 &gt; 女传男</a:t>
            </a:r>
            <a:r>
              <a:rPr lang="zh-TW" sz="2400" i="1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、肛交 </a:t>
            </a:r>
            <a:r>
              <a:rPr lang="zh-TW" sz="3300">
                <a:latin typeface="Arial" panose="020B0604020202020204"/>
                <a:ea typeface="Arial" panose="020B0604020202020204"/>
              </a:rPr>
              <a:t>♦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口腔</a:t>
            </a:r>
            <a:r>
              <a:rPr lang="zh-TW" sz="2400">
                <a:latin typeface="Arial" panose="020B0604020202020204"/>
                <a:ea typeface="Arial" panose="020B0604020202020204"/>
              </a:rPr>
              <a:t>/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生殖器有破损情况下的口交</a:t>
            </a:r>
          </a:p>
          <a:p>
            <a:pPr indent="0">
              <a:lnSpc>
                <a:spcPts val="4730"/>
              </a:lnSpc>
            </a:pPr>
            <a:r>
              <a:rPr lang="zh-TW" sz="3300">
                <a:latin typeface="Arial" panose="020B0604020202020204"/>
                <a:ea typeface="Arial" panose="020B0604020202020204"/>
              </a:rPr>
              <a:t>♦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拒绝毒品（传统、新型）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3880" y="423672"/>
            <a:ext cx="5535168" cy="35905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88900">
              <a:spcAft>
                <a:spcPts val="1680"/>
              </a:spcAft>
            </a:pPr>
            <a:r>
              <a:rPr lang="zh-TW" sz="3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安全套正确使用注</a:t>
            </a:r>
            <a:r>
              <a:rPr lang="zh-CN" sz="36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意事项</a:t>
            </a:r>
          </a:p>
          <a:p>
            <a:pPr indent="88900">
              <a:spcAft>
                <a:spcPts val="210"/>
              </a:spcAft>
            </a:pPr>
            <a:r>
              <a:rPr lang="zh-TW" sz="20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到药店/超市购买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大小合适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的安全套</a:t>
            </a:r>
          </a:p>
          <a:p>
            <a:pPr indent="88900">
              <a:spcAft>
                <a:spcPts val="210"/>
              </a:spcAft>
            </a:pPr>
            <a:r>
              <a:rPr lang="zh-TW" sz="20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检查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有效期</a:t>
            </a:r>
          </a:p>
          <a:p>
            <a:pPr indent="88900">
              <a:spcAft>
                <a:spcPts val="210"/>
              </a:spcAft>
            </a:pPr>
            <a:r>
              <a:rPr lang="zh-TW" sz="2000">
                <a:solidFill>
                  <a:srgbClr val="FF0000"/>
                </a:solidFill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挤到对侧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取出,避免割破</a:t>
            </a:r>
          </a:p>
          <a:p>
            <a:pPr indent="88900">
              <a:spcAft>
                <a:spcPts val="210"/>
              </a:spcAft>
            </a:pPr>
            <a:r>
              <a:rPr lang="zh-TW" sz="20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接触对方身体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前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佩戴，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全程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使用，避免滑落破损</a:t>
            </a:r>
          </a:p>
          <a:p>
            <a:pPr indent="88900">
              <a:spcAft>
                <a:spcPts val="210"/>
              </a:spcAft>
            </a:pPr>
            <a:r>
              <a:rPr lang="zh-TW" sz="20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使用前用拇指及食指轻轻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挤出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前端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储精囊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空气</a:t>
            </a:r>
          </a:p>
          <a:p>
            <a:pPr indent="88900">
              <a:spcAft>
                <a:spcPts val="210"/>
              </a:spcAft>
            </a:pPr>
            <a:r>
              <a:rPr lang="zh-TW" sz="20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不能重叠、重复使用</a:t>
            </a:r>
          </a:p>
          <a:p>
            <a:pPr indent="88900"/>
            <a:r>
              <a:rPr lang="zh-TW" sz="20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使用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水溶性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润滑剂</a:t>
            </a:r>
          </a:p>
        </p:txBody>
      </p:sp>
      <p:sp>
        <p:nvSpPr>
          <p:cNvPr id="4" name="矩形 3"/>
          <p:cNvSpPr/>
          <p:nvPr/>
        </p:nvSpPr>
        <p:spPr>
          <a:xfrm>
            <a:off x="563880" y="4160520"/>
            <a:ext cx="7327392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88900"/>
            <a:r>
              <a:rPr lang="zh-TW" sz="20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射精后在疲软前取下，防治精液漏出，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检漏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打结后丢弃到垃圾袋</a:t>
            </a:r>
          </a:p>
        </p:txBody>
      </p:sp>
      <p:sp>
        <p:nvSpPr>
          <p:cNvPr id="5" name="矩形 4"/>
          <p:cNvSpPr/>
          <p:nvPr/>
        </p:nvSpPr>
        <p:spPr>
          <a:xfrm>
            <a:off x="6626352" y="1825752"/>
            <a:ext cx="2185416" cy="1063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1260"/>
              </a:spcAft>
            </a:pPr>
            <a:r>
              <a:rPr lang="zh-TW" sz="2000" b="1">
                <a:solidFill>
                  <a:srgbClr val="EA5E66"/>
                </a:solidFill>
                <a:latin typeface="微软雅黑" panose="020B0503020204020204" charset="-122"/>
                <a:ea typeface="微软雅黑" panose="020B0503020204020204" charset="-122"/>
              </a:rPr>
              <a:t>口交——口交套</a:t>
            </a:r>
          </a:p>
          <a:p>
            <a:pPr indent="0" algn="ctr"/>
            <a:r>
              <a:rPr lang="en-US" sz="2000" b="1" u="sng">
                <a:solidFill>
                  <a:srgbClr val="EA5E66"/>
                </a:solidFill>
                <a:latin typeface="微软雅黑" panose="020B0503020204020204" charset="-122"/>
              </a:rPr>
              <a:t>J</a:t>
            </a:r>
            <a:r>
              <a:rPr lang="zh-TW" sz="2000" b="1" u="sng">
                <a:solidFill>
                  <a:srgbClr val="EA5E66"/>
                </a:solidFill>
                <a:latin typeface="微软雅黑" panose="020B0503020204020204" charset="-122"/>
                <a:ea typeface="微软雅黑" panose="020B0503020204020204" charset="-122"/>
              </a:rPr>
              <a:t>指交一指交套丿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274" y="3151592"/>
            <a:ext cx="2103718" cy="7888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349" y="3948454"/>
            <a:ext cx="1896533" cy="669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0988" y="3119717"/>
            <a:ext cx="1852706" cy="16973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71058" y="346635"/>
            <a:ext cx="4585945" cy="48608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3600" b="1">
                <a:latin typeface="微软雅黑" panose="020B0503020204020204" charset="-122"/>
                <a:ea typeface="微软雅黑" panose="020B0503020204020204" charset="-122"/>
              </a:rPr>
              <a:t>高危行为后购买</a:t>
            </a:r>
            <a:r>
              <a:rPr lang="zh-TW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阻断药</a:t>
            </a:r>
          </a:p>
        </p:txBody>
      </p:sp>
      <p:sp>
        <p:nvSpPr>
          <p:cNvPr id="6" name="矩形 5"/>
          <p:cNvSpPr/>
          <p:nvPr/>
        </p:nvSpPr>
        <p:spPr>
          <a:xfrm>
            <a:off x="549835" y="1195294"/>
            <a:ext cx="3725333" cy="107974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260"/>
              </a:lnSpc>
            </a:pP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方法:高危行为后越快越好,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2小时 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内效果最佳，不超过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72小时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服用阻断 预防药物。</a:t>
            </a:r>
          </a:p>
        </p:txBody>
      </p:sp>
      <p:sp>
        <p:nvSpPr>
          <p:cNvPr id="7" name="矩形 6"/>
          <p:cNvSpPr/>
          <p:nvPr/>
        </p:nvSpPr>
        <p:spPr>
          <a:xfrm>
            <a:off x="4689537" y="1107639"/>
            <a:ext cx="2916517" cy="119131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4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/>
              </a:rPr>
              <a:t>♦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万不得已的选择</a:t>
            </a:r>
          </a:p>
          <a:p>
            <a:pPr indent="0">
              <a:spcAft>
                <a:spcPts val="14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/>
              </a:rPr>
              <a:t>♦</a:t>
            </a:r>
            <a:r>
              <a:rPr lang="en-US" sz="2000">
                <a:solidFill>
                  <a:srgbClr val="FF0000"/>
                </a:solidFill>
                <a:latin typeface="Wingdings" panose="05000000000000000000"/>
              </a:rPr>
              <a:t> </a:t>
            </a:r>
            <a:r>
              <a:rPr lang="zh-TW" sz="20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28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天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定时定量持续服药</a:t>
            </a:r>
          </a:p>
          <a:p>
            <a:pPr indent="0"/>
            <a:r>
              <a:rPr lang="en-US" sz="2800">
                <a:latin typeface="Arial" panose="020B0604020202020204"/>
              </a:rPr>
              <a:t>♦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自费：</a:t>
            </a:r>
            <a:r>
              <a:rPr lang="zh-TW" sz="20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5000</a:t>
            </a:r>
            <a:r>
              <a:rPr lang="zh-TW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左右</a:t>
            </a:r>
          </a:p>
        </p:txBody>
      </p:sp>
      <p:sp>
        <p:nvSpPr>
          <p:cNvPr id="8" name="矩形 7"/>
          <p:cNvSpPr/>
          <p:nvPr/>
        </p:nvSpPr>
        <p:spPr>
          <a:xfrm>
            <a:off x="553819" y="2474258"/>
            <a:ext cx="8036361" cy="31077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88900"/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途径:成都市公共卫生临床医疗中心  </a:t>
            </a:r>
            <a:r>
              <a:rPr lang="en-US" sz="2800">
                <a:latin typeface="Arial" panose="020B0604020202020204"/>
              </a:rPr>
              <a:t>♦</a:t>
            </a:r>
            <a:r>
              <a:rPr lang="zh-TW" sz="2000">
                <a:latin typeface="微软雅黑" panose="020B0503020204020204" charset="-122"/>
                <a:ea typeface="微软雅黑" panose="020B0503020204020204" charset="-122"/>
              </a:rPr>
              <a:t>不良反应:皮疹、肝肾功损害等</a:t>
            </a:r>
          </a:p>
        </p:txBody>
      </p:sp>
      <p:sp>
        <p:nvSpPr>
          <p:cNvPr id="9" name="矩形 8"/>
          <p:cNvSpPr/>
          <p:nvPr/>
        </p:nvSpPr>
        <p:spPr>
          <a:xfrm>
            <a:off x="549835" y="3032062"/>
            <a:ext cx="2765114" cy="7968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050"/>
              </a:spcAft>
            </a:pP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地址:成都市静明路</a:t>
            </a:r>
            <a:r>
              <a:rPr lang="zh-TW" sz="1800">
                <a:latin typeface="Arial" panose="020B0604020202020204"/>
                <a:ea typeface="Arial" panose="020B0604020202020204"/>
              </a:rPr>
              <a:t>377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号</a:t>
            </a:r>
          </a:p>
          <a:p>
            <a:pPr indent="0"/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咨询电话:</a:t>
            </a:r>
            <a:r>
              <a:rPr lang="en-US" sz="1800">
                <a:latin typeface="微软雅黑" panose="020B0503020204020204" charset="-122"/>
              </a:rPr>
              <a:t>028-64369121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4272" y="441960"/>
            <a:ext cx="5782056" cy="14721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7490"/>
              </a:lnSpc>
            </a:pPr>
            <a:r>
              <a:rPr lang="zh-TW" sz="3600" b="1">
                <a:latin typeface="微软雅黑" panose="020B0503020204020204" charset="-122"/>
                <a:ea typeface="微软雅黑" panose="020B0503020204020204" charset="-122"/>
              </a:rPr>
              <a:t>.高危行为后及时咨询检测</a:t>
            </a:r>
          </a:p>
          <a:p>
            <a:pPr indent="0" algn="ctr">
              <a:lnSpc>
                <a:spcPts val="7490"/>
              </a:lnSpc>
            </a:pPr>
            <a:r>
              <a:rPr lang="zh-TW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最后一次高危行为</a:t>
            </a:r>
            <a:r>
              <a:rPr lang="zh-TW" sz="3200" b="1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3</a:t>
            </a:r>
            <a:r>
              <a:rPr lang="zh-TW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个月后排除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87096" y="2286000"/>
          <a:ext cx="8244840" cy="1792224"/>
        </p:xfrm>
        <a:graphic>
          <a:graphicData uri="http://schemas.openxmlformats.org/drawingml/2006/table">
            <a:tbl>
              <a:tblPr/>
              <a:tblGrid>
                <a:gridCol w="3627120"/>
                <a:gridCol w="524256"/>
                <a:gridCol w="3633216"/>
                <a:gridCol w="460248"/>
              </a:tblGrid>
              <a:tr h="259080">
                <a:tc>
                  <a:txBody>
                    <a:bodyPr/>
                    <a:lstStyle/>
                    <a:p>
                      <a:pPr indent="0"/>
                      <a:r>
                        <a:rPr lang="en-US" sz="1300">
                          <a:solidFill>
                            <a:srgbClr val="346182"/>
                          </a:solidFill>
                          <a:latin typeface="微软雅黑" panose="020B0503020204020204" charset="-122"/>
                        </a:rPr>
                        <a:t>r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444500"/>
                      <a:r>
                        <a:rPr lang="en-US" sz="4000" i="1">
                          <a:solidFill>
                            <a:srgbClr val="346182"/>
                          </a:solidFill>
                          <a:latin typeface="Courier New" panose="02070309020205020404"/>
                        </a:rPr>
                        <a:t>r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indent="152400"/>
                      <a:r>
                        <a:rPr lang="zh-TW" sz="1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成都市疾控中心：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微软雅黑" panose="020B0503020204020204" charset="-122"/>
                        </a:rPr>
                        <a:t>028-86670735</a:t>
                      </a:r>
                    </a:p>
                  </a:txBody>
                  <a:tcPr marL="0" marR="0" marT="0" marB="0" anchor="b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marL="611505" indent="0"/>
                      <a:r>
                        <a:rPr lang="zh-TW" sz="1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检测机构: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indent="152400"/>
                      <a:r>
                        <a:rPr lang="zh-TW" sz="1600" b="1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成都市武侯区龙祥路4号</a:t>
                      </a:r>
                    </a:p>
                  </a:txBody>
                  <a:tcPr marL="0" marR="0" marT="0" marB="0" anchor="b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marL="611505" indent="0"/>
                      <a:r>
                        <a:rPr lang="zh-TW" sz="1600" b="1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成都市各区县疾控中心（免费）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152400">
                        <a:spcBef>
                          <a:spcPts val="560"/>
                        </a:spcBef>
                      </a:pPr>
                      <a:r>
                        <a:rPr lang="en-US" sz="1200" b="1" u="sng">
                          <a:solidFill>
                            <a:srgbClr val="0070C0"/>
                          </a:solidFill>
                          <a:latin typeface="Arial" panose="020B0604020202020204"/>
                        </a:rPr>
                        <a:t>http://www.cdcdc.org:8Q80/webcms/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marL="611505" indent="0"/>
                      <a:r>
                        <a:rPr lang="zh-TW" sz="1600" b="1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成都市二级及以上医院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indent="0"/>
                      <a:r>
                        <a:rPr lang="zh-TW" sz="3700">
                          <a:solidFill>
                            <a:srgbClr val="346182"/>
                          </a:solidFill>
                          <a:latin typeface="Arial" panose="020B0604020202020204"/>
                          <a:ea typeface="Arial" panose="020B0604020202020204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zh-TW" sz="4000" i="1">
                          <a:solidFill>
                            <a:srgbClr val="346182"/>
                          </a:solidFill>
                          <a:latin typeface="Courier New" panose="02070309020205020404"/>
                          <a:ea typeface="Courier New" panose="02070309020205020404"/>
                        </a:rPr>
                        <a:t>_)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>
                  <a:txBody>
                    <a:bodyPr/>
                    <a:lstStyle/>
                    <a:p>
                      <a:pPr indent="444500"/>
                      <a:r>
                        <a:rPr lang="zh-TW" sz="1600" b="1">
                          <a:solidFill>
                            <a:srgbClr val="34618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〔</a:t>
                      </a:r>
                      <a:r>
                        <a:rPr lang="zh-TW" sz="1600" b="1">
                          <a:solidFill>
                            <a:srgbClr val="0070C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社区卫生服务中心/乡镇卫生院</a:t>
                      </a:r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>
                    <a:solidFill>
                      <a:srgbClr val="D2D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0624" y="469392"/>
            <a:ext cx="8345424" cy="3941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65100" algn="just">
              <a:spcAft>
                <a:spcPts val="1260"/>
              </a:spcAft>
            </a:pPr>
            <a:r>
              <a:rPr lang="zh-CN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1、</a:t>
            </a:r>
            <a:r>
              <a:rPr lang="zh-TW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艾滋病</a:t>
            </a:r>
          </a:p>
          <a:p>
            <a:pPr indent="0" algn="just">
              <a:lnSpc>
                <a:spcPts val="4020"/>
              </a:lnSpc>
            </a:pPr>
            <a:r>
              <a:rPr lang="zh-TW" sz="22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200">
                <a:latin typeface="微软雅黑" panose="020B0503020204020204" charset="-122"/>
                <a:ea typeface="微软雅黑" panose="020B0503020204020204" charset="-122"/>
              </a:rPr>
              <a:t>艾滋病-获得性免疫缺陷综合征（</a:t>
            </a:r>
            <a:r>
              <a:rPr lang="en-US" sz="2200">
                <a:latin typeface="微软雅黑" panose="020B0503020204020204" charset="-122"/>
              </a:rPr>
              <a:t>AIDS </a:t>
            </a:r>
            <a:r>
              <a:rPr lang="zh-TW" sz="2200">
                <a:latin typeface="微软雅黑" panose="020B0503020204020204" charset="-122"/>
                <a:ea typeface="微软雅黑" panose="020B0503020204020204" charset="-122"/>
              </a:rPr>
              <a:t>）。</a:t>
            </a:r>
          </a:p>
          <a:p>
            <a:pPr marL="126365" indent="-165100" algn="just">
              <a:lnSpc>
                <a:spcPts val="4020"/>
              </a:lnSpc>
            </a:pPr>
            <a:r>
              <a:rPr lang="zh-TW" sz="22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200">
                <a:latin typeface="微软雅黑" panose="020B0503020204020204" charset="-122"/>
                <a:ea typeface="微软雅黑" panose="020B0503020204020204" charset="-122"/>
              </a:rPr>
              <a:t>艾滋病病毒（</a:t>
            </a:r>
            <a:r>
              <a:rPr lang="en-US" sz="2200">
                <a:latin typeface="微软雅黑" panose="020B0503020204020204" charset="-122"/>
              </a:rPr>
              <a:t>HIV </a:t>
            </a:r>
            <a:r>
              <a:rPr lang="zh-TW" sz="2200">
                <a:latin typeface="微软雅黑" panose="020B0503020204020204" charset="-122"/>
                <a:ea typeface="微软雅黑" panose="020B0503020204020204" charset="-122"/>
              </a:rPr>
              <a:t>）侵入人体后,主要侵犯和破坏</a:t>
            </a:r>
            <a:r>
              <a:rPr lang="en-US" sz="2200">
                <a:solidFill>
                  <a:srgbClr val="FF0000"/>
                </a:solidFill>
                <a:latin typeface="微软雅黑" panose="020B0503020204020204" charset="-122"/>
              </a:rPr>
              <a:t>CD4</a:t>
            </a:r>
            <a:r>
              <a:rPr 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 </a:t>
            </a:r>
            <a:r>
              <a:rPr lang="en-US" sz="2200">
                <a:solidFill>
                  <a:srgbClr val="FF0000"/>
                </a:solidFill>
                <a:latin typeface="微软雅黑" panose="020B0503020204020204" charset="-122"/>
              </a:rPr>
              <a:t>T</a:t>
            </a:r>
            <a:r>
              <a:rPr lang="zh-TW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淋巴细 胞</a:t>
            </a:r>
            <a:r>
              <a:rPr lang="zh-TW" sz="22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TW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免疫力的强弱</a:t>
            </a:r>
            <a:r>
              <a:rPr lang="zh-TW" sz="2200">
                <a:latin typeface="微软雅黑" panose="020B0503020204020204" charset="-122"/>
                <a:ea typeface="微软雅黑" panose="020B0503020204020204" charset="-122"/>
              </a:rPr>
              <a:t>），使机体的</a:t>
            </a:r>
            <a:r>
              <a:rPr lang="zh-TW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免疫功能受损</a:t>
            </a:r>
            <a:r>
              <a:rPr lang="zh-TW" sz="2200">
                <a:latin typeface="微软雅黑" panose="020B0503020204020204" charset="-122"/>
                <a:ea typeface="微软雅黑" panose="020B0503020204020204" charset="-122"/>
              </a:rPr>
              <a:t>，并发各种严重的感 染和肿瘤，最终导致死亡。</a:t>
            </a:r>
          </a:p>
          <a:p>
            <a:pPr indent="0">
              <a:lnSpc>
                <a:spcPts val="4020"/>
              </a:lnSpc>
              <a:spcAft>
                <a:spcPts val="840"/>
              </a:spcAft>
            </a:pPr>
            <a:r>
              <a:rPr lang="zh-TW" sz="2200">
                <a:latin typeface="Wingdings" panose="05000000000000000000"/>
                <a:ea typeface="Wingdings" panose="05000000000000000000"/>
              </a:rPr>
              <a:t>0</a:t>
            </a:r>
            <a:r>
              <a:rPr lang="zh-TW" sz="2200">
                <a:latin typeface="微软雅黑" panose="020B0503020204020204" charset="-122"/>
                <a:ea typeface="微软雅黑" panose="020B0503020204020204" charset="-122"/>
              </a:rPr>
              <a:t>主要存在于</a:t>
            </a:r>
            <a:r>
              <a:rPr lang="zh-TW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血液、孚</a:t>
            </a:r>
            <a:r>
              <a:rPr lang="en-US" sz="2200">
                <a:solidFill>
                  <a:srgbClr val="FF0000"/>
                </a:solidFill>
                <a:latin typeface="微软雅黑" panose="020B0503020204020204" charset="-122"/>
              </a:rPr>
              <a:t>L</a:t>
            </a:r>
            <a:r>
              <a:rPr lang="zh-TW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汁、前列腺液、精液、阴道分泌液</a:t>
            </a:r>
            <a:r>
              <a:rPr lang="zh-TW" sz="2200">
                <a:latin typeface="微软雅黑" panose="020B0503020204020204" charset="-122"/>
                <a:ea typeface="微软雅黑" panose="020B0503020204020204" charset="-122"/>
              </a:rPr>
              <a:t>等体液中。</a:t>
            </a:r>
          </a:p>
          <a:p>
            <a:pPr indent="0" algn="ctr">
              <a:lnSpc>
                <a:spcPts val="4020"/>
              </a:lnSpc>
            </a:pP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死亡率高、无法治愈的性传播疾病</a:t>
            </a:r>
          </a:p>
        </p:txBody>
      </p:sp>
      <p:sp>
        <p:nvSpPr>
          <p:cNvPr id="3" name="矩形 2"/>
          <p:cNvSpPr/>
          <p:nvPr/>
        </p:nvSpPr>
        <p:spPr>
          <a:xfrm>
            <a:off x="8494776" y="4678680"/>
            <a:ext cx="124968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400">
                <a:latin typeface="Arial" panose="020B0604020202020204"/>
                <a:ea typeface="Arial" panose="020B0604020202020204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36" y="2121408"/>
            <a:ext cx="3282696" cy="23439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81072" y="435864"/>
            <a:ext cx="4486656" cy="4358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zh-TW" sz="28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学生专门的咨询检测平台</a:t>
            </a:r>
          </a:p>
        </p:txBody>
      </p:sp>
      <p:sp>
        <p:nvSpPr>
          <p:cNvPr id="4" name="矩形 3"/>
          <p:cNvSpPr/>
          <p:nvPr/>
        </p:nvSpPr>
        <p:spPr>
          <a:xfrm>
            <a:off x="472440" y="1386840"/>
            <a:ext cx="3227832" cy="3901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微信号:成都艾青春</a:t>
            </a:r>
          </a:p>
        </p:txBody>
      </p:sp>
      <p:sp>
        <p:nvSpPr>
          <p:cNvPr id="5" name="矩形 4"/>
          <p:cNvSpPr/>
          <p:nvPr/>
        </p:nvSpPr>
        <p:spPr>
          <a:xfrm>
            <a:off x="4117848" y="2554224"/>
            <a:ext cx="4322064" cy="3413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3300">
                <a:solidFill>
                  <a:srgbClr val="0070C0"/>
                </a:solidFill>
                <a:latin typeface="Arial" panose="020B0604020202020204"/>
                <a:ea typeface="Arial" panose="020B0604020202020204"/>
              </a:rPr>
              <a:t>♦</a:t>
            </a:r>
            <a:r>
              <a:rPr lang="zh-TW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免费咨询答疑——专业,贴心</a:t>
            </a:r>
          </a:p>
        </p:txBody>
      </p:sp>
      <p:sp>
        <p:nvSpPr>
          <p:cNvPr id="6" name="矩形 5"/>
          <p:cNvSpPr/>
          <p:nvPr/>
        </p:nvSpPr>
        <p:spPr>
          <a:xfrm>
            <a:off x="4117848" y="3288792"/>
            <a:ext cx="2441448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3300">
                <a:solidFill>
                  <a:srgbClr val="0070C0"/>
                </a:solidFill>
                <a:latin typeface="Arial" panose="020B0604020202020204"/>
                <a:ea typeface="Arial" panose="020B0604020202020204"/>
              </a:rPr>
              <a:t>♦</a:t>
            </a:r>
            <a:r>
              <a:rPr lang="zh-TW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免费寄送自检包</a:t>
            </a:r>
          </a:p>
        </p:txBody>
      </p:sp>
      <p:sp>
        <p:nvSpPr>
          <p:cNvPr id="7" name="矩形 6"/>
          <p:cNvSpPr/>
          <p:nvPr/>
        </p:nvSpPr>
        <p:spPr>
          <a:xfrm>
            <a:off x="7205472" y="3288792"/>
            <a:ext cx="1536192" cy="3352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保密,快捷</a:t>
            </a:r>
          </a:p>
        </p:txBody>
      </p:sp>
      <p:sp>
        <p:nvSpPr>
          <p:cNvPr id="8" name="矩形 7"/>
          <p:cNvSpPr/>
          <p:nvPr/>
        </p:nvSpPr>
        <p:spPr>
          <a:xfrm>
            <a:off x="8403336" y="4703064"/>
            <a:ext cx="216408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300">
                <a:latin typeface="Arial" panose="020B0604020202020204"/>
                <a:ea typeface="Arial" panose="020B0604020202020204"/>
              </a:rPr>
              <a:t>40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8744" y="426720"/>
            <a:ext cx="7912608" cy="3922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spcBef>
                <a:spcPts val="1890"/>
              </a:spcBef>
              <a:spcAft>
                <a:spcPts val="1330"/>
              </a:spcAft>
            </a:pPr>
            <a:r>
              <a:rPr lang="zh-TW" sz="3600" b="1">
                <a:latin typeface="微软雅黑" panose="020B0503020204020204" charset="-122"/>
                <a:ea typeface="微软雅黑" panose="020B0503020204020204" charset="-122"/>
              </a:rPr>
              <a:t>得病后及早治疗</a:t>
            </a:r>
          </a:p>
          <a:p>
            <a:pPr indent="0">
              <a:lnSpc>
                <a:spcPts val="2975"/>
              </a:lnSpc>
              <a:spcAft>
                <a:spcPts val="420"/>
              </a:spcAft>
            </a:pP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目前，国家为所有有意愿治疗且身体状况允许的病人提供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免费治疗, 规范治疗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可以有效控制病情，延长寿命。</a:t>
            </a:r>
          </a:p>
          <a:p>
            <a:pPr indent="622300">
              <a:lnSpc>
                <a:spcPts val="2975"/>
              </a:lnSpc>
              <a:spcAft>
                <a:spcPts val="910"/>
              </a:spcAft>
            </a:pPr>
            <a:r>
              <a:rPr lang="zh-TW" sz="29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♦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越早治疗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，病毒控制效果越好</a:t>
            </a:r>
          </a:p>
          <a:p>
            <a:pPr marL="158115" indent="0">
              <a:spcAft>
                <a:spcPts val="910"/>
              </a:spcAft>
            </a:pP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发现立即治疗:治疗半年内，</a:t>
            </a:r>
            <a:r>
              <a:rPr lang="zh-TW" sz="1800">
                <a:latin typeface="Arial" panose="020B0604020202020204"/>
                <a:ea typeface="Arial" panose="020B0604020202020204"/>
              </a:rPr>
              <a:t>90%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以上病人实现有效的病毒控制</a:t>
            </a:r>
          </a:p>
          <a:p>
            <a:pPr marL="158115" indent="0">
              <a:spcAft>
                <a:spcPts val="420"/>
              </a:spcAft>
            </a:pP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疾病晚期再治疗:治疗</a:t>
            </a:r>
            <a:r>
              <a:rPr lang="zh-TW" sz="1800">
                <a:latin typeface="Arial" panose="020B0604020202020204"/>
                <a:ea typeface="Arial" panose="020B0604020202020204"/>
              </a:rPr>
              <a:t>3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年后，仅</a:t>
            </a:r>
            <a:r>
              <a:rPr lang="zh-TW" sz="1800">
                <a:latin typeface="Arial" panose="020B0604020202020204"/>
                <a:ea typeface="Arial" panose="020B0604020202020204"/>
              </a:rPr>
              <a:t>50%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病人实现有效的病毒控制</a:t>
            </a:r>
          </a:p>
          <a:p>
            <a:pPr indent="622300">
              <a:lnSpc>
                <a:spcPts val="2975"/>
              </a:lnSpc>
              <a:spcAft>
                <a:spcPts val="700"/>
              </a:spcAft>
            </a:pPr>
            <a:r>
              <a:rPr lang="zh-TW" sz="2900">
                <a:latin typeface="Arial" panose="020B0604020202020204"/>
                <a:ea typeface="Arial" panose="020B0604020202020204"/>
              </a:rPr>
              <a:t>♦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早治疗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免疫力提升明显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，晚治疗免疫力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长期维持低水平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状态</a:t>
            </a:r>
          </a:p>
          <a:p>
            <a:pPr indent="622300">
              <a:lnSpc>
                <a:spcPts val="2975"/>
              </a:lnSpc>
            </a:pPr>
            <a:r>
              <a:rPr lang="zh-TW" sz="2900">
                <a:latin typeface="Arial" panose="020B0604020202020204"/>
                <a:ea typeface="Arial" panose="020B0604020202020204"/>
              </a:rPr>
              <a:t>♦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推迟上药者加大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死亡风险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695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455152" y="4657344"/>
            <a:ext cx="216408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CN" sz="1300">
                <a:latin typeface="Arial" panose="020B0604020202020204"/>
                <a:ea typeface="Arial" panose="020B0604020202020204"/>
              </a:rPr>
              <a:t>42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8952" y="2630424"/>
            <a:ext cx="4373880" cy="490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304800"/>
            <a:r>
              <a:rPr lang="zh-TW" sz="3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自然发展的存活时间:</a:t>
            </a:r>
          </a:p>
        </p:txBody>
      </p:sp>
      <p:sp>
        <p:nvSpPr>
          <p:cNvPr id="4" name="矩形 3"/>
          <p:cNvSpPr/>
          <p:nvPr/>
        </p:nvSpPr>
        <p:spPr>
          <a:xfrm>
            <a:off x="713232" y="3456432"/>
            <a:ext cx="7656576" cy="502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304800"/>
            <a:r>
              <a:rPr lang="zh-TW" sz="3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几周</a:t>
            </a:r>
            <a:r>
              <a:rPr lang="en-US" sz="3600" b="1">
                <a:solidFill>
                  <a:srgbClr val="00B050"/>
                </a:solidFill>
                <a:latin typeface="Arial" panose="020B0604020202020204"/>
              </a:rPr>
              <a:t>+6-8</a:t>
            </a:r>
            <a:r>
              <a:rPr lang="zh-TW" sz="3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sz="3600" b="1">
                <a:solidFill>
                  <a:srgbClr val="00B050"/>
                </a:solidFill>
                <a:latin typeface="Arial" panose="020B0604020202020204"/>
              </a:rPr>
              <a:t>+1.5</a:t>
            </a:r>
            <a:r>
              <a:rPr lang="zh-TW" sz="3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TW" sz="3600" b="1">
                <a:solidFill>
                  <a:srgbClr val="00B050"/>
                </a:solidFill>
                <a:latin typeface="Arial" panose="020B0604020202020204"/>
                <a:ea typeface="Arial" panose="020B0604020202020204"/>
              </a:rPr>
              <a:t>=</a:t>
            </a:r>
            <a:r>
              <a:rPr lang="zh-TW" sz="3600" b="1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10</a:t>
            </a:r>
            <a:r>
              <a:rPr lang="zh-TW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年左右甚至更短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7512" y="874776"/>
            <a:ext cx="7827264" cy="33893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3570"/>
              </a:spcAft>
            </a:pPr>
            <a:endParaRPr lang="zh-TW" sz="5900">
              <a:solidFill>
                <a:srgbClr val="FF0000"/>
              </a:solidFill>
              <a:latin typeface="MingLiU" panose="02020509000000000000" charset="-120"/>
              <a:ea typeface="MingLiU" panose="02020509000000000000" charset="-120"/>
            </a:endParaRPr>
          </a:p>
          <a:p>
            <a:pPr indent="0" algn="ctr">
              <a:spcAft>
                <a:spcPts val="1190"/>
              </a:spcAft>
            </a:pPr>
            <a:r>
              <a:rPr lang="zh-TW" sz="4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不同时期症状不同：</a:t>
            </a:r>
          </a:p>
          <a:p>
            <a:pPr indent="0" algn="ctr"/>
            <a:r>
              <a:rPr lang="zh-TW" sz="4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可能有.可能没有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5144" y="429768"/>
            <a:ext cx="1139952" cy="4480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688" y="1252728"/>
            <a:ext cx="969264" cy="4175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7128" y="972312"/>
            <a:ext cx="2721864" cy="274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288" y="2618232"/>
            <a:ext cx="8610600" cy="20269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7992" y="429768"/>
            <a:ext cx="4565904" cy="448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CN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2、</a:t>
            </a:r>
            <a:r>
              <a:rPr lang="zh-TW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疾病进展史（第一步）</a:t>
            </a:r>
          </a:p>
        </p:txBody>
      </p:sp>
      <p:sp>
        <p:nvSpPr>
          <p:cNvPr id="7" name="矩形 6"/>
          <p:cNvSpPr/>
          <p:nvPr/>
        </p:nvSpPr>
        <p:spPr>
          <a:xfrm>
            <a:off x="1554480" y="1374648"/>
            <a:ext cx="1719072" cy="289560"/>
          </a:xfrm>
          <a:prstGeom prst="rect">
            <a:avLst/>
          </a:prstGeom>
          <a:solidFill>
            <a:srgbClr val="FEFEFE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200" b="1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:急性二感染期</a:t>
            </a:r>
          </a:p>
        </p:txBody>
      </p:sp>
      <p:sp>
        <p:nvSpPr>
          <p:cNvPr id="8" name="矩形 7"/>
          <p:cNvSpPr/>
          <p:nvPr/>
        </p:nvSpPr>
        <p:spPr>
          <a:xfrm>
            <a:off x="606552" y="1673352"/>
            <a:ext cx="3928872" cy="256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1800" b="1">
                <a:latin typeface="宋体" panose="02010600030101010101" pitchFamily="2" charset="-122"/>
                <a:ea typeface="宋体" panose="02010600030101010101" pitchFamily="2" charset="-122"/>
              </a:rPr>
              <a:t>类似感冒的症状，淋巴结肿大，皮疹等</a:t>
            </a:r>
          </a:p>
        </p:txBody>
      </p:sp>
      <p:sp>
        <p:nvSpPr>
          <p:cNvPr id="9" name="矩形 8"/>
          <p:cNvSpPr/>
          <p:nvPr/>
        </p:nvSpPr>
        <p:spPr>
          <a:xfrm>
            <a:off x="4861560" y="1411224"/>
            <a:ext cx="3819144" cy="10850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-2362200">
              <a:lnSpc>
                <a:spcPts val="3240"/>
              </a:lnSpc>
            </a:pP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最常见的是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发热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，其次是淋巴结肿大, 咽炎或者皮疹。多发生在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感染后的</a:t>
            </a:r>
            <a:r>
              <a:rPr lang="en-US" sz="1800">
                <a:solidFill>
                  <a:srgbClr val="FF0000"/>
                </a:solidFill>
                <a:latin typeface="Arial" panose="020B0604020202020204"/>
              </a:rPr>
              <a:t>2-6 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周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，此期</a:t>
            </a:r>
            <a:r>
              <a:rPr lang="zh-TW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传染性最强</a:t>
            </a:r>
            <a:r>
              <a:rPr lang="zh-TW" sz="180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8564880" y="4727448"/>
            <a:ext cx="121920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400">
                <a:latin typeface="Arial" panose="020B0604020202020204"/>
                <a:ea typeface="Arial" panose="020B0604020202020204"/>
              </a:rPr>
              <a:t>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9328" y="499872"/>
            <a:ext cx="2852928" cy="4358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艾滋病的窗口期</a:t>
            </a:r>
          </a:p>
        </p:txBody>
      </p:sp>
      <p:sp>
        <p:nvSpPr>
          <p:cNvPr id="4" name="矩形 3"/>
          <p:cNvSpPr/>
          <p:nvPr/>
        </p:nvSpPr>
        <p:spPr>
          <a:xfrm>
            <a:off x="722376" y="1563624"/>
            <a:ext cx="7467600" cy="7802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6365" indent="-165100">
              <a:lnSpc>
                <a:spcPts val="3770"/>
              </a:lnSpc>
            </a:pPr>
            <a:r>
              <a:rPr lang="zh-TW" sz="2900">
                <a:latin typeface="Arial" panose="020B0604020202020204"/>
                <a:ea typeface="Arial" panose="020B0604020202020204"/>
              </a:rPr>
              <a:t>♦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窗口期指的是从感染艾滋病病毒到目前的检测技术能够检测到 机体产生的抗体的时间间隔。</a:t>
            </a:r>
          </a:p>
        </p:txBody>
      </p:sp>
      <p:sp>
        <p:nvSpPr>
          <p:cNvPr id="5" name="矩形 4"/>
          <p:cNvSpPr/>
          <p:nvPr/>
        </p:nvSpPr>
        <p:spPr>
          <a:xfrm>
            <a:off x="722376" y="2621280"/>
            <a:ext cx="7656576" cy="1261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6365" indent="-165100">
              <a:lnSpc>
                <a:spcPts val="3850"/>
              </a:lnSpc>
            </a:pPr>
            <a:r>
              <a:rPr lang="zh-TW" sz="290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♦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绝大部分人群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在感染</a:t>
            </a:r>
            <a:r>
              <a:rPr lang="en-US" sz="2100">
                <a:latin typeface="Arial" panose="020B0604020202020204"/>
              </a:rPr>
              <a:t>HIV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后</a:t>
            </a:r>
            <a:r>
              <a:rPr lang="en-US" sz="2100">
                <a:solidFill>
                  <a:srgbClr val="FF0000"/>
                </a:solidFill>
                <a:latin typeface="Arial" panose="020B0604020202020204"/>
              </a:rPr>
              <a:t>6-8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周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可以产生足够的抗体供检测发 现。艾滋病的窗口期一般不超过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三个月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，最后一次高危行为</a:t>
            </a:r>
            <a:r>
              <a:rPr lang="zh-TW" sz="2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三个 月</a:t>
            </a:r>
            <a:r>
              <a:rPr lang="zh-TW" sz="2100">
                <a:latin typeface="微软雅黑" panose="020B0503020204020204" charset="-122"/>
                <a:ea typeface="微软雅黑" panose="020B0503020204020204" charset="-122"/>
              </a:rPr>
              <a:t>后检测结果为阴性可以排除。</a:t>
            </a:r>
          </a:p>
        </p:txBody>
      </p:sp>
      <p:sp>
        <p:nvSpPr>
          <p:cNvPr id="6" name="矩形 5"/>
          <p:cNvSpPr/>
          <p:nvPr/>
        </p:nvSpPr>
        <p:spPr>
          <a:xfrm>
            <a:off x="8086344" y="4504944"/>
            <a:ext cx="118872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400">
                <a:latin typeface="Arial" panose="020B0604020202020204"/>
                <a:ea typeface="Arial" panose="020B0604020202020204"/>
              </a:rPr>
              <a:t>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0114" y="3110"/>
            <a:ext cx="1153886" cy="11912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65" y="2295330"/>
            <a:ext cx="7141028" cy="25223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1134" y="1169436"/>
            <a:ext cx="3523861" cy="628261"/>
          </a:xfrm>
          <a:prstGeom prst="rect">
            <a:avLst/>
          </a:prstGeom>
          <a:solidFill>
            <a:srgbClr val="ED7D31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zh-TW" sz="2200" b="1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第二步：无症状期（潜伏期）</a:t>
            </a:r>
          </a:p>
          <a:p>
            <a:pPr indent="215900"/>
            <a:r>
              <a:rPr lang="zh-TW" sz="1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淋巴结肿大,无明显其他症状</a:t>
            </a:r>
          </a:p>
        </p:txBody>
      </p:sp>
      <p:sp>
        <p:nvSpPr>
          <p:cNvPr id="5" name="矩形 4"/>
          <p:cNvSpPr/>
          <p:nvPr/>
        </p:nvSpPr>
        <p:spPr>
          <a:xfrm>
            <a:off x="600269" y="367004"/>
            <a:ext cx="4581331" cy="45097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200" b="1">
                <a:solidFill>
                  <a:srgbClr val="7030A0"/>
                </a:solidFill>
                <a:latin typeface="微软雅黑" panose="020B0503020204020204" charset="-122"/>
              </a:rPr>
              <a:t>2,</a:t>
            </a:r>
            <a:r>
              <a:rPr lang="zh-TW" sz="3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疾病进展史（第二步）</a:t>
            </a:r>
          </a:p>
        </p:txBody>
      </p:sp>
      <p:sp>
        <p:nvSpPr>
          <p:cNvPr id="7" name="矩形 6"/>
          <p:cNvSpPr/>
          <p:nvPr/>
        </p:nvSpPr>
        <p:spPr>
          <a:xfrm>
            <a:off x="4867469" y="1281404"/>
            <a:ext cx="4111690" cy="48519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身体相对健康（势均力敌）</a:t>
            </a:r>
            <a:r>
              <a:rPr lang="en-US" sz="2400">
                <a:solidFill>
                  <a:srgbClr val="0D0747"/>
                </a:solidFill>
                <a:latin typeface="微软雅黑" panose="020B0503020204020204" charset="-122"/>
              </a:rPr>
              <a:t>—</a:t>
            </a:r>
          </a:p>
        </p:txBody>
      </p:sp>
      <p:sp>
        <p:nvSpPr>
          <p:cNvPr id="8" name="矩形 7"/>
          <p:cNvSpPr/>
          <p:nvPr/>
        </p:nvSpPr>
        <p:spPr>
          <a:xfrm>
            <a:off x="2313991" y="1816359"/>
            <a:ext cx="5669902" cy="332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400">
                <a:solidFill>
                  <a:srgbClr val="EB6C17"/>
                </a:solidFill>
                <a:latin typeface="微软雅黑" panose="020B0503020204020204" charset="-122"/>
              </a:rPr>
              <a:t>▼         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长则</a:t>
            </a:r>
            <a:r>
              <a:rPr lang="en-US" sz="2400">
                <a:solidFill>
                  <a:srgbClr val="FF0000"/>
                </a:solidFill>
                <a:latin typeface="微软雅黑" panose="020B0503020204020204" charset="-122"/>
              </a:rPr>
              <a:t>6-8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zh-TW" sz="2400">
                <a:latin typeface="微软雅黑" panose="020B0503020204020204" charset="-122"/>
                <a:ea typeface="微软雅黑" panose="020B0503020204020204" charset="-122"/>
              </a:rPr>
              <a:t>，短则</a:t>
            </a:r>
            <a:r>
              <a:rPr lang="en-US" sz="2400">
                <a:solidFill>
                  <a:srgbClr val="FF0000"/>
                </a:solidFill>
                <a:latin typeface="微软雅黑" panose="020B0503020204020204" charset="-122"/>
              </a:rPr>
              <a:t>3-5</a:t>
            </a:r>
            <a:r>
              <a:rPr lang="zh-TW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</p:txBody>
      </p:sp>
      <p:sp>
        <p:nvSpPr>
          <p:cNvPr id="9" name="矩形 8"/>
          <p:cNvSpPr/>
          <p:nvPr/>
        </p:nvSpPr>
        <p:spPr>
          <a:xfrm>
            <a:off x="8640146" y="4733730"/>
            <a:ext cx="118188" cy="16173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zh-TW" sz="1400">
                <a:latin typeface="Arial" panose="020B0604020202020204"/>
                <a:ea typeface="Arial" panose="020B0604020202020204"/>
              </a:rPr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4543cca-ebf0-4077-978c-fb123c12679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2669</Words>
  <Application>Microsoft Office PowerPoint</Application>
  <PresentationFormat>自定义</PresentationFormat>
  <Paragraphs>264</Paragraphs>
  <Slides>42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</cp:revision>
  <dcterms:created xsi:type="dcterms:W3CDTF">2019-10-25T07:14:17Z</dcterms:created>
  <dcterms:modified xsi:type="dcterms:W3CDTF">2019-10-25T07:20:55Z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